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1" r:id="rId4"/>
    <p:sldId id="275" r:id="rId5"/>
    <p:sldId id="258" r:id="rId6"/>
    <p:sldId id="259" r:id="rId7"/>
    <p:sldId id="279" r:id="rId8"/>
    <p:sldId id="266" r:id="rId9"/>
    <p:sldId id="267" r:id="rId10"/>
    <p:sldId id="262" r:id="rId11"/>
    <p:sldId id="268" r:id="rId12"/>
    <p:sldId id="264" r:id="rId13"/>
    <p:sldId id="269" r:id="rId14"/>
    <p:sldId id="257" r:id="rId15"/>
    <p:sldId id="276" r:id="rId16"/>
    <p:sldId id="278" r:id="rId17"/>
    <p:sldId id="277" r:id="rId18"/>
    <p:sldId id="270" r:id="rId19"/>
    <p:sldId id="271" r:id="rId20"/>
    <p:sldId id="272" r:id="rId21"/>
    <p:sldId id="273" r:id="rId22"/>
    <p:sldId id="263" r:id="rId23"/>
    <p:sldId id="274" r:id="rId24"/>
    <p:sldId id="265"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380" autoAdjust="0"/>
  </p:normalViewPr>
  <p:slideViewPr>
    <p:cSldViewPr>
      <p:cViewPr>
        <p:scale>
          <a:sx n="100" d="100"/>
          <a:sy n="100" d="100"/>
        </p:scale>
        <p:origin x="-246" y="8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7A7753-55B7-4756-8539-D330AFE1C57E}" type="datetimeFigureOut">
              <a:rPr lang="en-US" smtClean="0"/>
              <a:pPr/>
              <a:t>04/24/17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274749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7A7753-55B7-4756-8539-D330AFE1C57E}" type="datetimeFigureOut">
              <a:rPr lang="en-US" smtClean="0"/>
              <a:pPr/>
              <a:t>04/24/17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77634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7A7753-55B7-4756-8539-D330AFE1C57E}" type="datetimeFigureOut">
              <a:rPr lang="en-US" smtClean="0"/>
              <a:pPr/>
              <a:t>04/24/17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E0FE-7DE8-4BAC-A4BA-6A101CB382FF}" type="slidenum">
              <a:rPr lang="en-US" smtClean="0"/>
              <a:pPr/>
              <a:t>‹#›</a:t>
            </a:fld>
            <a:endParaRPr lang="en-US"/>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05202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7A7753-55B7-4756-8539-D330AFE1C57E}" type="datetimeFigureOut">
              <a:rPr lang="en-US" smtClean="0"/>
              <a:pPr/>
              <a:t>04/24/17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910912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7A7753-55B7-4756-8539-D330AFE1C57E}" type="datetimeFigureOut">
              <a:rPr lang="en-US" smtClean="0"/>
              <a:pPr/>
              <a:t>04/24/17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E0FE-7DE8-4BAC-A4BA-6A101CB382FF}" type="slidenum">
              <a:rPr lang="en-US" smtClean="0"/>
              <a:pPr/>
              <a:t>‹#›</a:t>
            </a:fld>
            <a:endParaRPr lang="en-US"/>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670805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7A7753-55B7-4756-8539-D330AFE1C57E}" type="datetimeFigureOut">
              <a:rPr lang="en-US" smtClean="0"/>
              <a:pPr/>
              <a:t>04/24/17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1879635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7A7753-55B7-4756-8539-D330AFE1C57E}" type="datetimeFigureOut">
              <a:rPr lang="en-US" smtClean="0"/>
              <a:pPr/>
              <a:t>04/24/17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2566543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7A7753-55B7-4756-8539-D330AFE1C57E}" type="datetimeFigureOut">
              <a:rPr lang="en-US" smtClean="0"/>
              <a:pPr/>
              <a:t>04/24/17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4055997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7A7753-55B7-4756-8539-D330AFE1C57E}" type="datetimeFigureOut">
              <a:rPr lang="en-US" smtClean="0"/>
              <a:pPr/>
              <a:t>04/24/17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179039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7A7753-55B7-4756-8539-D330AFE1C57E}" type="datetimeFigureOut">
              <a:rPr lang="en-US" smtClean="0"/>
              <a:pPr/>
              <a:t>04/24/17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41606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7A7753-55B7-4756-8539-D330AFE1C57E}" type="datetimeFigureOut">
              <a:rPr lang="en-US" smtClean="0"/>
              <a:pPr/>
              <a:t>04/24/17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34501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7A7753-55B7-4756-8539-D330AFE1C57E}" type="datetimeFigureOut">
              <a:rPr lang="en-US" smtClean="0"/>
              <a:pPr/>
              <a:t>04/24/17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2805462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7A7753-55B7-4756-8539-D330AFE1C57E}" type="datetimeFigureOut">
              <a:rPr lang="en-US" smtClean="0"/>
              <a:pPr/>
              <a:t>04/24/17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117233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A7753-55B7-4756-8539-D330AFE1C57E}" type="datetimeFigureOut">
              <a:rPr lang="en-US" smtClean="0"/>
              <a:pPr/>
              <a:t>04/24/17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3344375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A7753-55B7-4756-8539-D330AFE1C57E}" type="datetimeFigureOut">
              <a:rPr lang="en-US" smtClean="0"/>
              <a:pPr/>
              <a:t>04/24/17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2576390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A7753-55B7-4756-8539-D330AFE1C57E}" type="datetimeFigureOut">
              <a:rPr lang="en-US" smtClean="0"/>
              <a:pPr/>
              <a:t>04/24/17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428350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7A7753-55B7-4756-8539-D330AFE1C57E}" type="datetimeFigureOut">
              <a:rPr lang="en-US" smtClean="0"/>
              <a:pPr/>
              <a:t>04/24/17</a:t>
            </a:fld>
            <a:endParaRPr lang="en-US"/>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28D5E0FE-7DE8-4BAC-A4BA-6A101CB382FF}" type="slidenum">
              <a:rPr lang="en-US" smtClean="0"/>
              <a:pPr/>
              <a:t>‹#›</a:t>
            </a:fld>
            <a:endParaRPr lang="en-US"/>
          </a:p>
        </p:txBody>
      </p:sp>
    </p:spTree>
    <p:extLst>
      <p:ext uri="{BB962C8B-B14F-4D97-AF65-F5344CB8AC3E}">
        <p14:creationId xmlns:p14="http://schemas.microsoft.com/office/powerpoint/2010/main" xmlns="" val="39285502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Marchini@hino.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avistarservicesoftware.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Robert.Kilcullen@isza.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eric.swaney@volvo.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www.allisontransmission.com/parts-service/global-service-inform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astf.org/i4a/pages/index.cfm?pageid=3639" TargetMode="External"/><Relationship Id="rId2" Type="http://schemas.openxmlformats.org/officeDocument/2006/relationships/hyperlink" Target="https://www.nastf.org/i4a/pages/index.cfm?pageID=1" TargetMode="External"/><Relationship Id="rId1" Type="http://schemas.openxmlformats.org/officeDocument/2006/relationships/slideLayout" Target="../slideLayouts/slideLayout2.xml"/><Relationship Id="rId4" Type="http://schemas.openxmlformats.org/officeDocument/2006/relationships/hyperlink" Target="https://www.nastf.org/i4a/pages/index.cfm?pageID=329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Heavy-Duty </a:t>
            </a:r>
            <a:br>
              <a:rPr lang="en-US" dirty="0" smtClean="0"/>
            </a:br>
            <a:r>
              <a:rPr lang="en-US" dirty="0" smtClean="0"/>
              <a:t>Right To Repair Status Update</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endParaRPr lang="en-US" dirty="0" smtClean="0"/>
          </a:p>
          <a:p>
            <a:r>
              <a:rPr lang="en-US" dirty="0" smtClean="0"/>
              <a:t>Kenneth DeGrant – Drew Technologies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Hino</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"Diagnostic Explorer II (DX II)" Diagnostics/Reprogramming</a:t>
            </a:r>
          </a:p>
          <a:p>
            <a:pPr lvl="1"/>
            <a:r>
              <a:rPr lang="en-US" dirty="0" smtClean="0"/>
              <a:t>DX II is the only software/reprogramming application necessary for R2R. </a:t>
            </a:r>
            <a:r>
              <a:rPr lang="en-US" dirty="0" smtClean="0">
                <a:solidFill>
                  <a:srgbClr val="FF0000"/>
                </a:solidFill>
              </a:rPr>
              <a:t> It will be J2534-compliant </a:t>
            </a:r>
            <a:r>
              <a:rPr lang="en-US" dirty="0" smtClean="0"/>
              <a:t>(04.04) and uses the ISO15765, J1939, and ISO9141 (K-Line) protocols.  It covers all conventional and COE trucks from 2005 to 2018.  It is available for sale to the general public right now.  The software is distributed via download through the internet.  The license must be renewed annually for continued use.</a:t>
            </a:r>
          </a:p>
          <a:p>
            <a:r>
              <a:rPr lang="en-US" dirty="0" smtClean="0"/>
              <a:t>"Hino Service Manuals" Service Information System</a:t>
            </a:r>
          </a:p>
          <a:p>
            <a:pPr lvl="1"/>
            <a:r>
              <a:rPr lang="en-US" dirty="0" smtClean="0"/>
              <a:t> "Hino Service Manuals" is the name of the service information system.  It is available right now.  Users can buy paper manuals or CDs of manuals for any model year and any volume 1 thru 5 for each model year.  The users can also rent the system with a 1 year, 30 day or 72 hour subscription for all models, all volumes all years. </a:t>
            </a:r>
          </a:p>
          <a:p>
            <a:r>
              <a:rPr lang="en-US" dirty="0" smtClean="0"/>
              <a:t>Right to Repair Contact</a:t>
            </a:r>
          </a:p>
          <a:p>
            <a:pPr lvl="1"/>
            <a:r>
              <a:rPr lang="en-US" dirty="0" smtClean="0"/>
              <a:t> Thomas M. Marchini, </a:t>
            </a:r>
            <a:r>
              <a:rPr lang="en-US" dirty="0" smtClean="0">
                <a:hlinkClick r:id="rId2"/>
              </a:rPr>
              <a:t>Marchini@hino.com</a:t>
            </a:r>
            <a:r>
              <a:rPr lang="en-US" dirty="0" smtClean="0"/>
              <a:t>, 248-804-7909</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Truck and Engine (NAVISTAR)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NAVISTAR’s Service Portal</a:t>
            </a:r>
          </a:p>
          <a:p>
            <a:pPr lvl="1"/>
            <a:r>
              <a:rPr lang="en-US" dirty="0" smtClean="0">
                <a:hlinkClick r:id="rId2"/>
              </a:rPr>
              <a:t>http://www.navistarservicesoftware.com</a:t>
            </a:r>
            <a:endParaRPr lang="en-US" dirty="0" smtClean="0"/>
          </a:p>
          <a:p>
            <a:r>
              <a:rPr lang="en-US" dirty="0" smtClean="0"/>
              <a:t>Navistar Engine Diagnostics (NED</a:t>
            </a:r>
            <a:r>
              <a:rPr lang="en-US" dirty="0" smtClean="0"/>
              <a:t>), ServiceMaxx J1708, Diamond Logic Builder</a:t>
            </a:r>
            <a:endParaRPr lang="en-US" dirty="0" smtClean="0"/>
          </a:p>
          <a:p>
            <a:pPr lvl="1"/>
            <a:r>
              <a:rPr lang="en-US" dirty="0" smtClean="0"/>
              <a:t>NED is completely RP1210 compliant and is for J1939-based engines.  It is available for sale through a licensed NAVISTAR dealer or available through a third party.  License is for one year.</a:t>
            </a:r>
          </a:p>
          <a:p>
            <a:pPr lvl="1"/>
            <a:r>
              <a:rPr lang="en-US" dirty="0" smtClean="0"/>
              <a:t>ServiceMaxx J1708 is completely RP1210 compliant application for J1708-based engines.  It is a free download.  This software is outdated by NED and no longer supported by NAVISTAR</a:t>
            </a:r>
            <a:r>
              <a:rPr lang="en-US" dirty="0" smtClean="0"/>
              <a:t>.</a:t>
            </a:r>
          </a:p>
          <a:p>
            <a:pPr lvl="1"/>
            <a:r>
              <a:rPr lang="en-US" dirty="0" smtClean="0"/>
              <a:t>DLB </a:t>
            </a:r>
            <a:r>
              <a:rPr lang="en-US" dirty="0" smtClean="0"/>
              <a:t>is for the electrical systems on high performance International trucks and IC </a:t>
            </a:r>
            <a:r>
              <a:rPr lang="en-US" dirty="0" smtClean="0"/>
              <a:t>buses.  It is also completely </a:t>
            </a:r>
            <a:r>
              <a:rPr lang="en-US" dirty="0" smtClean="0"/>
              <a:t>RP1210 compliant and </a:t>
            </a:r>
            <a:r>
              <a:rPr lang="en-US" dirty="0" smtClean="0"/>
              <a:t>uses the J1708/J1587 and J1939 protocols.  </a:t>
            </a:r>
            <a:r>
              <a:rPr lang="en-US" dirty="0" smtClean="0"/>
              <a:t>It is available for sale through a licensed NAVISTAR dealer or available through a third party.  License is for one year</a:t>
            </a:r>
            <a:r>
              <a:rPr lang="en-US" dirty="0" smtClean="0"/>
              <a:t>.</a:t>
            </a:r>
            <a:endParaRPr lang="en-US" b="1" dirty="0" smtClean="0"/>
          </a:p>
          <a:p>
            <a:r>
              <a:rPr lang="en-US" dirty="0" smtClean="0"/>
              <a:t>NavKal – Reprogramming Software</a:t>
            </a:r>
          </a:p>
          <a:p>
            <a:pPr lvl="1"/>
            <a:r>
              <a:rPr lang="en-US" dirty="0" smtClean="0"/>
              <a:t>NavKal is the reprogramming software for the engine and is completely RP1210 compliant. It is available for sale through a licensed NAVISTAR dealer or available through a third party.  License is for one year.</a:t>
            </a:r>
          </a:p>
          <a:p>
            <a:r>
              <a:rPr lang="en-US" dirty="0" smtClean="0"/>
              <a:t>Service Information System</a:t>
            </a:r>
          </a:p>
          <a:p>
            <a:pPr lvl="1"/>
            <a:r>
              <a:rPr lang="en-US" dirty="0" smtClean="0"/>
              <a:t>TBD</a:t>
            </a:r>
          </a:p>
          <a:p>
            <a:r>
              <a:rPr lang="en-US" dirty="0" smtClean="0"/>
              <a:t>Right to Repair Contact</a:t>
            </a:r>
          </a:p>
          <a:p>
            <a:pPr lvl="1"/>
            <a:r>
              <a:rPr lang="en-US" dirty="0" smtClean="0"/>
              <a:t>psc@navistar.com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Isuzu</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IDSS II Isuzu Diagnostic Service Software</a:t>
            </a:r>
          </a:p>
          <a:p>
            <a:pPr lvl="1"/>
            <a:r>
              <a:rPr lang="en-US" dirty="0" smtClean="0"/>
              <a:t>IDSS II is the only software/reprogramming application necessary for R2R.  </a:t>
            </a:r>
            <a:r>
              <a:rPr lang="en-US" dirty="0" smtClean="0">
                <a:solidFill>
                  <a:srgbClr val="FF0000"/>
                </a:solidFill>
              </a:rPr>
              <a:t>Compliancy to RP1210 or J2534 has not yet been decided.  </a:t>
            </a:r>
            <a:r>
              <a:rPr lang="en-US" dirty="0" smtClean="0"/>
              <a:t>It uses the ISO15765, CAN, J1939, J1850PWM, J1850VPW, ISO14230, J1708, NRZ, LIN, FlexRay, and ISO9141 (K-Line) protocols.  The software is distributed via CD, or it comes with IDSS II Tablet Kit.  It is available for rent right now and the license must be renewed monthly for continued use.</a:t>
            </a:r>
          </a:p>
          <a:p>
            <a:r>
              <a:rPr lang="en-US" dirty="0" smtClean="0"/>
              <a:t>IDSS II Service Information</a:t>
            </a:r>
          </a:p>
          <a:p>
            <a:pPr lvl="1"/>
            <a:r>
              <a:rPr lang="en-US" dirty="0" smtClean="0"/>
              <a:t>The IDSS service software also serves as the service information system.  It is available now and distributed via CD or online at www.isuzutruckservice.com.  The CD license for service information does not expire.</a:t>
            </a:r>
          </a:p>
          <a:p>
            <a:r>
              <a:rPr lang="en-US" dirty="0" smtClean="0"/>
              <a:t>Right to Repair Contact</a:t>
            </a:r>
          </a:p>
          <a:p>
            <a:pPr lvl="1"/>
            <a:r>
              <a:rPr lang="en-US" dirty="0" smtClean="0"/>
              <a:t>Robert Kilcullen, </a:t>
            </a:r>
            <a:r>
              <a:rPr lang="en-US" dirty="0" smtClean="0">
                <a:hlinkClick r:id="rId2"/>
              </a:rPr>
              <a:t>Robert.Kilcullen@isza.com</a:t>
            </a:r>
            <a:r>
              <a:rPr lang="en-US" dirty="0" smtClean="0"/>
              <a:t>, (657)-295-4022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PACCAR (Kenworth/Peterbilt)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"DAVIE4" and "Vehicle Service Tooling" Diagnostics Applications</a:t>
            </a:r>
          </a:p>
          <a:p>
            <a:pPr lvl="1"/>
            <a:r>
              <a:rPr lang="en-US" dirty="0" smtClean="0"/>
              <a:t>DAVIE4 is for diagnostics/reprogramming.  It is RP1210-compliant and uses the ISO15765, J1939 protocols.  It covers EPA2010 and newer vehicles.  It is available for sale to the general public right now at www.paccarpowertrain.com.  The software is distributed via download through the internet.  The license must be renewed annually for continued use. </a:t>
            </a:r>
          </a:p>
          <a:p>
            <a:pPr lvl="1"/>
            <a:r>
              <a:rPr lang="en-US" dirty="0" smtClean="0">
                <a:solidFill>
                  <a:srgbClr val="FF0000"/>
                </a:solidFill>
              </a:rPr>
              <a:t>Vehicle Service Tooling is also for diagnostics/reprogramming uses the RP1210 standard, but is not RP1210-compliant because it only allows the use of approved RP1210 adapters.  Plans are to make it RP1210 compliant in the future.  This software is not yet released and is not yet available to the general public.  This software will cover vehicles TBD.  Distribution and licensing is TBD. </a:t>
            </a:r>
          </a:p>
          <a:p>
            <a:r>
              <a:rPr lang="en-US" dirty="0" smtClean="0"/>
              <a:t>"</a:t>
            </a:r>
            <a:r>
              <a:rPr lang="en-US" dirty="0" err="1" smtClean="0"/>
              <a:t>ePortal</a:t>
            </a:r>
            <a:r>
              <a:rPr lang="en-US" dirty="0" smtClean="0"/>
              <a:t>/Service Tab" Service Information System</a:t>
            </a:r>
          </a:p>
          <a:p>
            <a:pPr lvl="1"/>
            <a:r>
              <a:rPr lang="en-US" dirty="0" smtClean="0"/>
              <a:t>"</a:t>
            </a:r>
            <a:r>
              <a:rPr lang="en-US" dirty="0" err="1" smtClean="0"/>
              <a:t>ePortal</a:t>
            </a:r>
            <a:r>
              <a:rPr lang="en-US" dirty="0" smtClean="0"/>
              <a:t>/Service Tab" is PACCAR's service information system.  </a:t>
            </a:r>
            <a:r>
              <a:rPr lang="en-US" dirty="0" smtClean="0">
                <a:solidFill>
                  <a:srgbClr val="FF0000"/>
                </a:solidFill>
              </a:rPr>
              <a:t>Availability date to the general public and rental/sale terms are still TBD</a:t>
            </a:r>
            <a:r>
              <a:rPr lang="en-US" dirty="0" smtClean="0"/>
              <a:t>.  Delivery will be online through the internet.</a:t>
            </a:r>
          </a:p>
          <a:p>
            <a:r>
              <a:rPr lang="en-US" dirty="0" smtClean="0"/>
              <a:t>Right to Repair Contact</a:t>
            </a:r>
          </a:p>
          <a:p>
            <a:pPr lvl="1"/>
            <a:r>
              <a:rPr lang="en-US" dirty="0" smtClean="0"/>
              <a:t>Marc </a:t>
            </a:r>
            <a:r>
              <a:rPr lang="en-US" dirty="0" err="1" smtClean="0"/>
              <a:t>Wunderlich</a:t>
            </a:r>
            <a:r>
              <a:rPr lang="en-US" dirty="0" smtClean="0"/>
              <a:t> - Kenworth, marc.wunderlich@paccar.com</a:t>
            </a:r>
          </a:p>
          <a:p>
            <a:pPr lvl="1"/>
            <a:r>
              <a:rPr lang="en-US" dirty="0" smtClean="0"/>
              <a:t>Krista Hodge - Peterbilt, krista.hodge@paccar.com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Volvo/Mack/Nissan UD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"Premium Tech Tool (PTT)" Diagnostics/Reprogramming</a:t>
            </a:r>
          </a:p>
          <a:p>
            <a:pPr lvl="1"/>
            <a:r>
              <a:rPr lang="en-US" dirty="0" smtClean="0"/>
              <a:t>PTT is the only software/reprogramming application necessary for R2R.  It is RP1210-compliant and uses the ISO15765, J1939, and J1708/J1587 protocols.  For reprogramming, It covers 2010 and newer vehicles, and for diagnostics it goes back to 2007 and newer vehicles.  It is available for sale to the general public right now.  The software is distributed initially via DVD and updates are downloadable through the internet.  The PTT license must be renewed annually for continued use.</a:t>
            </a:r>
          </a:p>
          <a:p>
            <a:r>
              <a:rPr lang="en-US" dirty="0" smtClean="0"/>
              <a:t>"Impact" Service Information System</a:t>
            </a:r>
          </a:p>
          <a:p>
            <a:pPr lvl="1"/>
            <a:r>
              <a:rPr lang="en-US" dirty="0" smtClean="0"/>
              <a:t>"Impact" is the name of the Volvo service information system.  It is available for rent right now, and is distributed via DVD or online.  Rental periods will be 48 hours, 30 days, or for 1 year. </a:t>
            </a:r>
          </a:p>
          <a:p>
            <a:r>
              <a:rPr lang="en-US" dirty="0" smtClean="0"/>
              <a:t>Right to Repair Contact</a:t>
            </a:r>
          </a:p>
          <a:p>
            <a:pPr lvl="1"/>
            <a:r>
              <a:rPr lang="en-US" dirty="0" smtClean="0"/>
              <a:t>Eric </a:t>
            </a:r>
            <a:r>
              <a:rPr lang="en-US" dirty="0" err="1" smtClean="0"/>
              <a:t>Swaney</a:t>
            </a:r>
            <a:r>
              <a:rPr lang="en-US" dirty="0" smtClean="0"/>
              <a:t>, </a:t>
            </a:r>
            <a:r>
              <a:rPr lang="en-US" dirty="0" smtClean="0">
                <a:hlinkClick r:id="rId2"/>
              </a:rPr>
              <a:t>eric.swaney@volvo.com</a:t>
            </a:r>
            <a:r>
              <a:rPr lang="en-US" dirty="0" smtClean="0"/>
              <a:t>, 336-681-7042</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Engine OEMs</a:t>
            </a:r>
            <a:endParaRPr lang="en-US" dirty="0"/>
          </a:p>
        </p:txBody>
      </p:sp>
      <p:sp>
        <p:nvSpPr>
          <p:cNvPr id="5" name="Text Placeholder 4"/>
          <p:cNvSpPr>
            <a:spLocks noGrp="1"/>
          </p:cNvSpPr>
          <p:nvPr>
            <p:ph type="body" idx="1"/>
          </p:nvPr>
        </p:nvSpPr>
        <p:spPr/>
        <p:txBody>
          <a:bodyPr/>
          <a:lstStyle/>
          <a:p>
            <a:r>
              <a:rPr lang="en-US" dirty="0" smtClean="0"/>
              <a:t>Alphabetical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Caterpillar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CAT Electronic Technician</a:t>
            </a:r>
          </a:p>
          <a:p>
            <a:pPr lvl="1"/>
            <a:r>
              <a:rPr lang="en-US" dirty="0" smtClean="0"/>
              <a:t>The truck version of ET is limited to on-highway trucks and only 2007-2009 model years.  Anyone can purchase the software for 2010-2016 engines. </a:t>
            </a:r>
          </a:p>
          <a:p>
            <a:pPr lvl="2"/>
            <a:r>
              <a:rPr lang="en-US" dirty="0" smtClean="0"/>
              <a:t>For 2007-2009 engines, it has previously been limited to "covered persons" as defined by ARB SIR regulations, however, anyone should be able to order it. </a:t>
            </a:r>
          </a:p>
          <a:p>
            <a:pPr lvl="1"/>
            <a:r>
              <a:rPr lang="en-US" dirty="0" smtClean="0"/>
              <a:t>CAT ET is RP1210 compliant and uses the J1708/J1587 (ATA) and J1939 protocols.  It is distributed via DVD and has a 1-year license.</a:t>
            </a:r>
          </a:p>
          <a:p>
            <a:r>
              <a:rPr lang="en-US" dirty="0" smtClean="0"/>
              <a:t>Service Information System</a:t>
            </a:r>
          </a:p>
          <a:p>
            <a:pPr lvl="1"/>
            <a:r>
              <a:rPr lang="en-US" dirty="0" smtClean="0"/>
              <a:t>The CAT service information system is available as a 1-month and 1-year license.  It is available as a DVD or downloadable through the internet.</a:t>
            </a:r>
          </a:p>
          <a:p>
            <a:r>
              <a:rPr lang="en-US" dirty="0" smtClean="0"/>
              <a:t>Right to Repair Contact</a:t>
            </a:r>
          </a:p>
          <a:p>
            <a:pPr lvl="1"/>
            <a:r>
              <a:rPr lang="en-US" dirty="0" smtClean="0"/>
              <a:t>George Lin, lin_george@cat.com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Cummins</a:t>
            </a:r>
            <a:endParaRPr lang="en-US" dirty="0"/>
          </a:p>
        </p:txBody>
      </p:sp>
      <p:sp>
        <p:nvSpPr>
          <p:cNvPr id="3" name="Content Placeholder 2"/>
          <p:cNvSpPr>
            <a:spLocks noGrp="1"/>
          </p:cNvSpPr>
          <p:nvPr>
            <p:ph idx="1"/>
          </p:nvPr>
        </p:nvSpPr>
        <p:spPr/>
        <p:txBody>
          <a:bodyPr/>
          <a:lstStyle/>
          <a:p>
            <a:r>
              <a:rPr lang="en-US" dirty="0" smtClean="0"/>
              <a:t>Cummins was not able to provide a formalized response in time for this presentation.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Transmission OEMs</a:t>
            </a:r>
            <a:endParaRPr lang="en-US" dirty="0"/>
          </a:p>
        </p:txBody>
      </p:sp>
      <p:sp>
        <p:nvSpPr>
          <p:cNvPr id="5" name="Text Placeholder 4"/>
          <p:cNvSpPr>
            <a:spLocks noGrp="1"/>
          </p:cNvSpPr>
          <p:nvPr>
            <p:ph type="body" idx="1"/>
          </p:nvPr>
        </p:nvSpPr>
        <p:spPr/>
        <p:txBody>
          <a:bodyPr/>
          <a:lstStyle/>
          <a:p>
            <a:r>
              <a:rPr lang="en-US" dirty="0" smtClean="0"/>
              <a:t>Alphabetical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Allison</a:t>
            </a:r>
            <a:endParaRPr lang="en-US" dirty="0"/>
          </a:p>
        </p:txBody>
      </p:sp>
      <p:sp>
        <p:nvSpPr>
          <p:cNvPr id="5" name="Content Placeholder 4"/>
          <p:cNvSpPr>
            <a:spLocks noGrp="1"/>
          </p:cNvSpPr>
          <p:nvPr>
            <p:ph idx="1"/>
          </p:nvPr>
        </p:nvSpPr>
        <p:spPr/>
        <p:txBody>
          <a:bodyPr>
            <a:normAutofit/>
          </a:bodyPr>
          <a:lstStyle/>
          <a:p>
            <a:r>
              <a:rPr lang="en-US" dirty="0" smtClean="0"/>
              <a:t>Information concerning what Allison has available to the general public is at this link:</a:t>
            </a:r>
          </a:p>
          <a:p>
            <a:pPr lvl="1"/>
            <a:r>
              <a:rPr lang="en-US" sz="1200" dirty="0" smtClean="0">
                <a:hlinkClick r:id="rId2"/>
              </a:rPr>
              <a:t>http://www.allisontransmission.com/parts-service/global-service-information</a:t>
            </a:r>
            <a:r>
              <a:rPr lang="en-US" sz="1200" dirty="0" smtClean="0"/>
              <a:t>.</a:t>
            </a:r>
          </a:p>
          <a:p>
            <a:pPr lvl="1"/>
            <a:r>
              <a:rPr lang="en-US" dirty="0" smtClean="0"/>
              <a:t>This website is also available on the NASTF website.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NASTF - Where to purchase/rent OEM software/service information.</a:t>
            </a:r>
          </a:p>
          <a:p>
            <a:r>
              <a:rPr lang="en-US" dirty="0" smtClean="0"/>
              <a:t>Truck Manufacturers OEM Updates (Alphabetical)</a:t>
            </a:r>
          </a:p>
          <a:p>
            <a:pPr lvl="1"/>
            <a:r>
              <a:rPr lang="en-US" dirty="0" smtClean="0"/>
              <a:t>Daimler Trucks NA (Freightliner)</a:t>
            </a:r>
          </a:p>
          <a:p>
            <a:pPr lvl="1"/>
            <a:r>
              <a:rPr lang="en-US" dirty="0" smtClean="0"/>
              <a:t>Hino</a:t>
            </a:r>
          </a:p>
          <a:p>
            <a:pPr lvl="1"/>
            <a:r>
              <a:rPr lang="en-US" dirty="0" smtClean="0"/>
              <a:t>International Truck and Engine</a:t>
            </a:r>
          </a:p>
          <a:p>
            <a:pPr lvl="1"/>
            <a:r>
              <a:rPr lang="en-US" dirty="0" smtClean="0"/>
              <a:t>Isuzu</a:t>
            </a:r>
          </a:p>
          <a:p>
            <a:pPr lvl="1"/>
            <a:r>
              <a:rPr lang="en-US" dirty="0" smtClean="0"/>
              <a:t>PACCAR (Kenworth, Peterbilt)</a:t>
            </a:r>
          </a:p>
          <a:p>
            <a:pPr lvl="1"/>
            <a:r>
              <a:rPr lang="en-US" dirty="0" smtClean="0"/>
              <a:t>Volvo (Mack)</a:t>
            </a:r>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Eaton</a:t>
            </a:r>
            <a:endParaRPr lang="en-US" dirty="0"/>
          </a:p>
        </p:txBody>
      </p:sp>
      <p:sp>
        <p:nvSpPr>
          <p:cNvPr id="3" name="Content Placeholder 2"/>
          <p:cNvSpPr>
            <a:spLocks noGrp="1"/>
          </p:cNvSpPr>
          <p:nvPr>
            <p:ph idx="1"/>
          </p:nvPr>
        </p:nvSpPr>
        <p:spPr/>
        <p:txBody>
          <a:bodyPr>
            <a:normAutofit fontScale="92500"/>
          </a:bodyPr>
          <a:lstStyle/>
          <a:p>
            <a:r>
              <a:rPr lang="en-US" dirty="0" smtClean="0"/>
              <a:t>"ServiceRanger 4 (SR4)" Diagnostics/Reprogramming</a:t>
            </a:r>
          </a:p>
          <a:p>
            <a:pPr lvl="1"/>
            <a:r>
              <a:rPr lang="en-US" dirty="0" smtClean="0"/>
              <a:t>SR4 is the only software/reprogramming application necessary for R2R.  It is RP1210-compliant and uses the J1939, and J1708/J1587 protocols.  It covers 1998 and newer vehicles.  It is available for sale to the general public right now.  The software is distributed via download through the internet.  The PTT license must be renewed annually for continued use.</a:t>
            </a:r>
          </a:p>
          <a:p>
            <a:r>
              <a:rPr lang="en-US" dirty="0" smtClean="0"/>
              <a:t>"</a:t>
            </a:r>
            <a:r>
              <a:rPr lang="en-US" dirty="0" err="1" smtClean="0"/>
              <a:t>Roadranger</a:t>
            </a:r>
            <a:r>
              <a:rPr lang="en-US" dirty="0" smtClean="0"/>
              <a:t> Literature Center" Service Information System</a:t>
            </a:r>
          </a:p>
          <a:p>
            <a:pPr lvl="1"/>
            <a:r>
              <a:rPr lang="en-US" dirty="0" smtClean="0"/>
              <a:t>"</a:t>
            </a:r>
            <a:r>
              <a:rPr lang="en-US" dirty="0" err="1" smtClean="0"/>
              <a:t>Roadranger</a:t>
            </a:r>
            <a:r>
              <a:rPr lang="en-US" dirty="0" smtClean="0"/>
              <a:t> Literature Center" is the name of the service information system.  It is available online for free, and if a customer wants printed material, there will be a small charge. </a:t>
            </a:r>
          </a:p>
          <a:p>
            <a:r>
              <a:rPr lang="en-US" dirty="0" smtClean="0"/>
              <a:t>Right to Repair Contact</a:t>
            </a:r>
          </a:p>
          <a:p>
            <a:pPr lvl="1"/>
            <a:r>
              <a:rPr lang="en-US" dirty="0" smtClean="0"/>
              <a:t>Doug </a:t>
            </a:r>
            <a:r>
              <a:rPr lang="en-US" dirty="0" err="1" smtClean="0"/>
              <a:t>Dietsch</a:t>
            </a:r>
            <a:r>
              <a:rPr lang="en-US" dirty="0" smtClean="0"/>
              <a:t>, DouglasJDietsch@Eaton.com, 269-342-3505</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ABS OEMs	</a:t>
            </a:r>
            <a:endParaRPr lang="en-US" dirty="0"/>
          </a:p>
        </p:txBody>
      </p:sp>
      <p:sp>
        <p:nvSpPr>
          <p:cNvPr id="5" name="Text Placeholder 4"/>
          <p:cNvSpPr>
            <a:spLocks noGrp="1"/>
          </p:cNvSpPr>
          <p:nvPr>
            <p:ph type="body" idx="1"/>
          </p:nvPr>
        </p:nvSpPr>
        <p:spPr/>
        <p:txBody>
          <a:bodyPr/>
          <a:lstStyle/>
          <a:p>
            <a:r>
              <a:rPr lang="en-US" dirty="0" smtClean="0"/>
              <a:t>Alphabetical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Bendix</a:t>
            </a:r>
            <a:endParaRPr lang="en-US" dirty="0"/>
          </a:p>
        </p:txBody>
      </p:sp>
      <p:sp>
        <p:nvSpPr>
          <p:cNvPr id="3" name="Content Placeholder 2"/>
          <p:cNvSpPr>
            <a:spLocks noGrp="1"/>
          </p:cNvSpPr>
          <p:nvPr>
            <p:ph idx="1"/>
          </p:nvPr>
        </p:nvSpPr>
        <p:spPr/>
        <p:txBody>
          <a:bodyPr>
            <a:normAutofit/>
          </a:bodyPr>
          <a:lstStyle/>
          <a:p>
            <a:r>
              <a:rPr lang="en-US" dirty="0" smtClean="0"/>
              <a:t>Bendix ACOM</a:t>
            </a:r>
          </a:p>
          <a:p>
            <a:pPr lvl="1"/>
            <a:r>
              <a:rPr lang="en-US" smtClean="0"/>
              <a:t>Bendix </a:t>
            </a:r>
            <a:r>
              <a:rPr lang="en-US" dirty="0" smtClean="0"/>
              <a:t>ACOM is the only software required for diagnostics, sensor calibration, and  fleet level reconfiguration.  It is available free as a download or CD and covers 1996 and newer ABS systems.  The software uses the J1708/J1587, J1939, J2497 (PLC4TRUCKS), and the ISO14229 (UDS) protocols. </a:t>
            </a:r>
          </a:p>
          <a:p>
            <a:r>
              <a:rPr lang="en-US" dirty="0" smtClean="0"/>
              <a:t>Service Information</a:t>
            </a:r>
          </a:p>
          <a:p>
            <a:pPr lvl="1"/>
            <a:r>
              <a:rPr lang="en-US" dirty="0" smtClean="0"/>
              <a:t>All service information is available for free as a download from the Bendix website.</a:t>
            </a:r>
          </a:p>
          <a:p>
            <a:r>
              <a:rPr lang="en-US" dirty="0" smtClean="0"/>
              <a:t>Right to Repair Contact</a:t>
            </a:r>
          </a:p>
          <a:p>
            <a:pPr lvl="1"/>
            <a:r>
              <a:rPr lang="en-US" dirty="0" smtClean="0"/>
              <a:t>Ron Stahl, Ron.Stahl@bendix.com</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Haldex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Software (Two Packages Covering 2004-Present)</a:t>
            </a:r>
          </a:p>
          <a:p>
            <a:pPr lvl="1"/>
            <a:r>
              <a:rPr lang="en-US" dirty="0" smtClean="0"/>
              <a:t>Trailer ABS PLC Diagnostics is RP1210 compliant and uses the PLC4TRUCKS (J2497) protocol.  </a:t>
            </a:r>
          </a:p>
          <a:p>
            <a:pPr lvl="1"/>
            <a:r>
              <a:rPr lang="en-US" dirty="0" smtClean="0"/>
              <a:t>Haldex </a:t>
            </a:r>
            <a:r>
              <a:rPr lang="en-US" dirty="0" err="1" smtClean="0"/>
              <a:t>Diag</a:t>
            </a:r>
            <a:r>
              <a:rPr lang="en-US" dirty="0" smtClean="0"/>
              <a:t>+ is not RP1210 or J2534 compliant and requires a special diagnostic adapter.  It uses the KWP2000 (ISO14230) protocol as well as J1939.</a:t>
            </a:r>
          </a:p>
          <a:p>
            <a:pPr lvl="1"/>
            <a:r>
              <a:rPr lang="en-US" dirty="0" smtClean="0"/>
              <a:t>Both software packages are available for sale now via download and CD, and the license does not expire.</a:t>
            </a:r>
          </a:p>
          <a:p>
            <a:r>
              <a:rPr lang="en-US" dirty="0" smtClean="0"/>
              <a:t>Service Information</a:t>
            </a:r>
          </a:p>
          <a:p>
            <a:pPr lvl="1"/>
            <a:r>
              <a:rPr lang="en-US" dirty="0" smtClean="0">
                <a:solidFill>
                  <a:schemeClr val="tx1"/>
                </a:solidFill>
              </a:rPr>
              <a:t>Service manuals for Haldex ABS systems are available for free from the Haldex website.</a:t>
            </a:r>
          </a:p>
          <a:p>
            <a:r>
              <a:rPr lang="en-US" dirty="0" smtClean="0"/>
              <a:t>Right to Repair Contact</a:t>
            </a:r>
          </a:p>
          <a:p>
            <a:pPr lvl="1"/>
            <a:r>
              <a:rPr lang="en-US" dirty="0" smtClean="0"/>
              <a:t>Dave </a:t>
            </a:r>
            <a:r>
              <a:rPr lang="en-US" dirty="0" err="1" smtClean="0"/>
              <a:t>Engelbert</a:t>
            </a:r>
            <a:r>
              <a:rPr lang="en-US" dirty="0" smtClean="0"/>
              <a:t>, Dave.Engelbert@haldex.com</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Meritor-WABCO</a:t>
            </a:r>
            <a:endParaRPr lang="en-US" dirty="0"/>
          </a:p>
        </p:txBody>
      </p:sp>
      <p:sp>
        <p:nvSpPr>
          <p:cNvPr id="3" name="Content Placeholder 2"/>
          <p:cNvSpPr>
            <a:spLocks noGrp="1"/>
          </p:cNvSpPr>
          <p:nvPr>
            <p:ph idx="1"/>
          </p:nvPr>
        </p:nvSpPr>
        <p:spPr/>
        <p:txBody>
          <a:bodyPr>
            <a:normAutofit/>
          </a:bodyPr>
          <a:lstStyle/>
          <a:p>
            <a:r>
              <a:rPr lang="en-US" sz="1600" dirty="0" smtClean="0"/>
              <a:t>There are three applications for diagnostics and reprogramming.  TOOLBOX, </a:t>
            </a:r>
            <a:r>
              <a:rPr lang="en-US" sz="1600" dirty="0" err="1" smtClean="0"/>
              <a:t>TOOLWrench</a:t>
            </a:r>
            <a:r>
              <a:rPr lang="en-US" sz="1600" dirty="0" smtClean="0"/>
              <a:t> , and VEPS (PABS, HABS). All of these applications are completely RP1210 compliant. TOOLBOX and </a:t>
            </a:r>
            <a:r>
              <a:rPr lang="en-US" sz="1600" dirty="0" err="1" smtClean="0"/>
              <a:t>TOOLWrench</a:t>
            </a:r>
            <a:r>
              <a:rPr lang="en-US" sz="1600" dirty="0" smtClean="0"/>
              <a:t> cover all models 1999 – present and VEPS covers J1939 ECUs only that are 2015-present.  All of these applications use the J1708/J1587 and J1939 protocols and are available now via download.  TOOLBOX is available for sale while </a:t>
            </a:r>
            <a:r>
              <a:rPr lang="en-US" sz="1600" dirty="0" err="1" smtClean="0"/>
              <a:t>TOOLWrench</a:t>
            </a:r>
            <a:r>
              <a:rPr lang="en-US" sz="1600" dirty="0" smtClean="0"/>
              <a:t> and VEPS are free.  The TOOLBOX license does not expire.  </a:t>
            </a:r>
          </a:p>
          <a:p>
            <a:r>
              <a:rPr lang="en-US" sz="1600" dirty="0" smtClean="0"/>
              <a:t>Service Information</a:t>
            </a:r>
          </a:p>
          <a:p>
            <a:pPr lvl="1"/>
            <a:r>
              <a:rPr lang="en-US" sz="1400" dirty="0" smtClean="0"/>
              <a:t>All service information is available for free as a download from the Meritor-WABCO website.</a:t>
            </a:r>
          </a:p>
          <a:p>
            <a:r>
              <a:rPr lang="en-US" sz="1600" dirty="0" smtClean="0"/>
              <a:t>Right to Repair Contact</a:t>
            </a:r>
          </a:p>
          <a:p>
            <a:pPr lvl="1"/>
            <a:r>
              <a:rPr lang="en-US" sz="1400" dirty="0" smtClean="0"/>
              <a:t>Susan Nickels, Susan.Nickels@MeritorWabco.com </a:t>
            </a:r>
          </a:p>
          <a:p>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degrant\AppData\Local\Microsoft\Windows\INetCache\IE\MNN8GNN3\Thank-you-pinned-note[1].png"/>
          <p:cNvPicPr>
            <a:picLocks noGrp="1" noChangeAspect="1" noChangeArrowheads="1"/>
          </p:cNvPicPr>
          <p:nvPr>
            <p:ph idx="1"/>
          </p:nvPr>
        </p:nvPicPr>
        <p:blipFill>
          <a:blip r:embed="rId2" cstate="print"/>
          <a:srcRect/>
          <a:stretch>
            <a:fillRect/>
          </a:stretch>
        </p:blipFill>
        <p:spPr bwMode="auto">
          <a:xfrm>
            <a:off x="1447800" y="838200"/>
            <a:ext cx="5412582" cy="541258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Continued</a:t>
            </a:r>
            <a:endParaRPr lang="en-US" dirty="0"/>
          </a:p>
        </p:txBody>
      </p:sp>
      <p:sp>
        <p:nvSpPr>
          <p:cNvPr id="3" name="Content Placeholder 2"/>
          <p:cNvSpPr>
            <a:spLocks noGrp="1"/>
          </p:cNvSpPr>
          <p:nvPr>
            <p:ph idx="1"/>
          </p:nvPr>
        </p:nvSpPr>
        <p:spPr/>
        <p:txBody>
          <a:bodyPr>
            <a:normAutofit/>
          </a:bodyPr>
          <a:lstStyle/>
          <a:p>
            <a:r>
              <a:rPr lang="en-US" dirty="0" smtClean="0"/>
              <a:t>Engine OEMs (Alphabetical)</a:t>
            </a:r>
          </a:p>
          <a:p>
            <a:pPr lvl="1"/>
            <a:r>
              <a:rPr lang="en-US" dirty="0" smtClean="0"/>
              <a:t>CAT</a:t>
            </a:r>
          </a:p>
          <a:p>
            <a:pPr lvl="1"/>
            <a:r>
              <a:rPr lang="en-US" dirty="0" smtClean="0"/>
              <a:t>Cummins </a:t>
            </a:r>
          </a:p>
          <a:p>
            <a:r>
              <a:rPr lang="en-US" dirty="0" smtClean="0"/>
              <a:t>Transmission OEMs (Alphabetical)</a:t>
            </a:r>
          </a:p>
          <a:p>
            <a:pPr lvl="1"/>
            <a:r>
              <a:rPr lang="en-US" dirty="0" smtClean="0"/>
              <a:t>Allison</a:t>
            </a:r>
          </a:p>
          <a:p>
            <a:pPr lvl="1"/>
            <a:r>
              <a:rPr lang="en-US" dirty="0" smtClean="0"/>
              <a:t>Eaton </a:t>
            </a:r>
          </a:p>
          <a:p>
            <a:r>
              <a:rPr lang="en-US" dirty="0" smtClean="0"/>
              <a:t>ABS OEMs (Alphabetical)</a:t>
            </a:r>
          </a:p>
          <a:p>
            <a:pPr lvl="1"/>
            <a:r>
              <a:rPr lang="en-US" dirty="0" smtClean="0"/>
              <a:t>Meritor WABCO</a:t>
            </a:r>
          </a:p>
          <a:p>
            <a:pPr lvl="1"/>
            <a:r>
              <a:rPr lang="en-US" dirty="0" smtClean="0"/>
              <a:t>Bendix</a:t>
            </a:r>
          </a:p>
          <a:p>
            <a:pPr lvl="1"/>
            <a:r>
              <a:rPr lang="en-US" dirty="0" smtClean="0"/>
              <a:t>Haldex</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The Heavy Duty (HD) OEM’s and component suppliers continue to make progress in providing OEM dealer-essential tools to their fleet customers and the aftermarket. </a:t>
            </a:r>
          </a:p>
          <a:p>
            <a:r>
              <a:rPr lang="en-US" dirty="0" smtClean="0"/>
              <a:t>This session focuses on the progress made toward the availability of OEM repair tools for:</a:t>
            </a:r>
          </a:p>
          <a:p>
            <a:pPr lvl="1"/>
            <a:r>
              <a:rPr lang="en-US" dirty="0" smtClean="0"/>
              <a:t>Diagnostics</a:t>
            </a:r>
          </a:p>
          <a:p>
            <a:pPr lvl="1"/>
            <a:r>
              <a:rPr lang="en-US" dirty="0" smtClean="0"/>
              <a:t>Reprogramming</a:t>
            </a:r>
          </a:p>
          <a:p>
            <a:pPr lvl="1"/>
            <a:r>
              <a:rPr lang="en-US" dirty="0" smtClean="0"/>
              <a:t>Service Information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 Get The Software?</a:t>
            </a:r>
            <a:endParaRPr lang="en-US" dirty="0"/>
          </a:p>
        </p:txBody>
      </p:sp>
      <p:sp>
        <p:nvSpPr>
          <p:cNvPr id="3" name="Content Placeholder 2"/>
          <p:cNvSpPr>
            <a:spLocks noGrp="1"/>
          </p:cNvSpPr>
          <p:nvPr>
            <p:ph idx="1"/>
          </p:nvPr>
        </p:nvSpPr>
        <p:spPr/>
        <p:txBody>
          <a:bodyPr/>
          <a:lstStyle/>
          <a:p>
            <a:r>
              <a:rPr lang="en-US" dirty="0" smtClean="0"/>
              <a:t>As a Vehicle Diagnostic  Adapter (VDA) vendor  and having been in the VDA/display industry since 1999, one of the most asked sales questions after stating “we make the adapter” but “you have to buy OEM software” is:</a:t>
            </a:r>
          </a:p>
          <a:p>
            <a:endParaRPr lang="en-US" dirty="0" smtClean="0"/>
          </a:p>
          <a:p>
            <a:r>
              <a:rPr lang="en-US" dirty="0" smtClean="0"/>
              <a:t>Where do I get the diagnostic/reprogramming software???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National Automotive Service Task Force</a:t>
            </a:r>
            <a:endParaRPr lang="en-US" sz="4000" dirty="0"/>
          </a:p>
        </p:txBody>
      </p:sp>
      <p:sp>
        <p:nvSpPr>
          <p:cNvPr id="3" name="Content Placeholder 2"/>
          <p:cNvSpPr>
            <a:spLocks noGrp="1"/>
          </p:cNvSpPr>
          <p:nvPr>
            <p:ph idx="1"/>
          </p:nvPr>
        </p:nvSpPr>
        <p:spPr/>
        <p:txBody>
          <a:bodyPr>
            <a:noAutofit/>
          </a:bodyPr>
          <a:lstStyle/>
          <a:p>
            <a:r>
              <a:rPr lang="en-US" sz="1400" dirty="0" smtClean="0"/>
              <a:t>NASTF maintains the formalized links to where to purchase/rent both diagnostic and service related software as it applies to R2R.  The main page is:</a:t>
            </a:r>
          </a:p>
          <a:p>
            <a:pPr lvl="1"/>
            <a:r>
              <a:rPr lang="en-US" dirty="0" smtClean="0">
                <a:hlinkClick r:id="rId2"/>
              </a:rPr>
              <a:t>https://www.nastf.org/i4a/pages/index.cfm?pageID=1</a:t>
            </a:r>
            <a:endParaRPr lang="en-US" dirty="0" smtClean="0"/>
          </a:p>
          <a:p>
            <a:pPr lvl="1">
              <a:buNone/>
            </a:pPr>
            <a:endParaRPr lang="en-US" sz="1200" dirty="0" smtClean="0"/>
          </a:p>
          <a:p>
            <a:r>
              <a:rPr lang="en-US" sz="1400" dirty="0" smtClean="0"/>
              <a:t>Link to diagnostics and reprogramming NASTF site:</a:t>
            </a:r>
          </a:p>
          <a:p>
            <a:pPr lvl="1"/>
            <a:r>
              <a:rPr lang="en-US" u="sng" dirty="0" smtClean="0">
                <a:hlinkClick r:id="rId3"/>
              </a:rPr>
              <a:t>https://www.nastf.org/i4a/pages/index.cfm?pageid=3639</a:t>
            </a:r>
            <a:endParaRPr lang="en-US" dirty="0" smtClean="0"/>
          </a:p>
          <a:p>
            <a:endParaRPr lang="en-US" sz="1400" dirty="0" smtClean="0"/>
          </a:p>
          <a:p>
            <a:r>
              <a:rPr lang="en-US" sz="1400" dirty="0" smtClean="0"/>
              <a:t>Link to service information NASTF site:</a:t>
            </a:r>
          </a:p>
          <a:p>
            <a:pPr lvl="1"/>
            <a:r>
              <a:rPr lang="en-US" u="sng" dirty="0" smtClean="0">
                <a:hlinkClick r:id="rId4"/>
              </a:rPr>
              <a:t>https://www.nastf.org/i4a/pages/index.cfm?pageID=3292</a:t>
            </a:r>
            <a:endParaRPr lang="en-US" dirty="0" smtClean="0"/>
          </a:p>
          <a:p>
            <a:endParaRPr lang="en-US" sz="1400" dirty="0" smtClean="0"/>
          </a:p>
          <a:p>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 contacted all of the major OEMs and component suppliers (engines, transmissions, ABS) and had them respond to a survey of questions regarding:</a:t>
            </a:r>
          </a:p>
          <a:p>
            <a:r>
              <a:rPr lang="en-US" dirty="0" smtClean="0"/>
              <a:t>Diagnostics/Reprogramming and Licensing</a:t>
            </a:r>
          </a:p>
          <a:p>
            <a:pPr lvl="1"/>
            <a:r>
              <a:rPr lang="en-US" dirty="0" smtClean="0"/>
              <a:t>RP1210 or J2534 Compliance for diagnostics software and protocols used.</a:t>
            </a:r>
          </a:p>
          <a:p>
            <a:pPr lvl="1"/>
            <a:r>
              <a:rPr lang="en-US" dirty="0" smtClean="0"/>
              <a:t>Available to the public for sale/rent on [date].</a:t>
            </a:r>
          </a:p>
          <a:p>
            <a:pPr lvl="1"/>
            <a:r>
              <a:rPr lang="en-US" dirty="0" smtClean="0"/>
              <a:t>Available as CD/DVD/download.</a:t>
            </a:r>
          </a:p>
          <a:p>
            <a:pPr lvl="1"/>
            <a:r>
              <a:rPr lang="en-US" dirty="0" smtClean="0"/>
              <a:t>Licensing period.</a:t>
            </a:r>
          </a:p>
          <a:p>
            <a:r>
              <a:rPr lang="en-US" dirty="0" smtClean="0"/>
              <a:t>Licensing for their Service Information System.</a:t>
            </a:r>
          </a:p>
          <a:p>
            <a:pPr lvl="1"/>
            <a:r>
              <a:rPr lang="en-US" dirty="0" smtClean="0"/>
              <a:t>Available to the public for sale/rent on [date].</a:t>
            </a:r>
          </a:p>
          <a:p>
            <a:pPr lvl="1"/>
            <a:r>
              <a:rPr lang="en-US" dirty="0" smtClean="0"/>
              <a:t>Available as CD/DVD/download.</a:t>
            </a:r>
          </a:p>
          <a:p>
            <a:pPr lvl="1"/>
            <a:r>
              <a:rPr lang="en-US" dirty="0" smtClean="0"/>
              <a:t>Licensing period.</a:t>
            </a:r>
          </a:p>
          <a:p>
            <a:pPr lvl="1"/>
            <a:endParaRPr lang="en-US" dirty="0" smtClean="0"/>
          </a:p>
          <a:p>
            <a:r>
              <a:rPr lang="en-US" dirty="0" smtClean="0"/>
              <a:t>Most of the OEMs and component suppliers are making great headway, and I will only really highlight the anomalies.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Truck OEMs</a:t>
            </a:r>
            <a:endParaRPr lang="en-US" dirty="0"/>
          </a:p>
        </p:txBody>
      </p:sp>
      <p:sp>
        <p:nvSpPr>
          <p:cNvPr id="5" name="Text Placeholder 4"/>
          <p:cNvSpPr>
            <a:spLocks noGrp="1"/>
          </p:cNvSpPr>
          <p:nvPr>
            <p:ph type="body" idx="1"/>
          </p:nvPr>
        </p:nvSpPr>
        <p:spPr/>
        <p:txBody>
          <a:bodyPr/>
          <a:lstStyle/>
          <a:p>
            <a:r>
              <a:rPr lang="en-US" dirty="0" smtClean="0"/>
              <a:t>Alphabetical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Daimler Trucks NA (Freightliner, Detroit Diesel)</a:t>
            </a:r>
            <a:endParaRPr lang="en-US" dirty="0"/>
          </a:p>
        </p:txBody>
      </p:sp>
      <p:sp>
        <p:nvSpPr>
          <p:cNvPr id="5" name="Content Placeholder 4"/>
          <p:cNvSpPr>
            <a:spLocks noGrp="1"/>
          </p:cNvSpPr>
          <p:nvPr>
            <p:ph idx="1"/>
          </p:nvPr>
        </p:nvSpPr>
        <p:spPr/>
        <p:txBody>
          <a:bodyPr>
            <a:normAutofit/>
          </a:bodyPr>
          <a:lstStyle/>
          <a:p>
            <a:r>
              <a:rPr lang="en-US" dirty="0" smtClean="0"/>
              <a:t>Daimler was not able to provide a formalized response in time for this presentation.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Presentation1" id="{9DED90A7-422A-4B53-8F48-433E1AFAEFCE}" vid="{E8320490-03E9-4AD0-A592-19AC4DEE343E}"/>
    </a:ext>
  </a:extLst>
</a:theme>
</file>

<file path=docProps/app.xml><?xml version="1.0" encoding="utf-8"?>
<Properties xmlns="http://schemas.openxmlformats.org/officeDocument/2006/extended-properties" xmlns:vt="http://schemas.openxmlformats.org/officeDocument/2006/docPropsVTypes">
  <Template>template</Template>
  <TotalTime>935</TotalTime>
  <Words>1665</Words>
  <Application>Microsoft Office PowerPoint</Application>
  <PresentationFormat>On-screen Show (4:3)</PresentationFormat>
  <Paragraphs>154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Facet</vt:lpstr>
      <vt:lpstr>Heavy-Duty  Right To Repair Status Update</vt:lpstr>
      <vt:lpstr>Agenda</vt:lpstr>
      <vt:lpstr>Agenda Continued</vt:lpstr>
      <vt:lpstr>Introduction</vt:lpstr>
      <vt:lpstr>Where Do I Get The Software?</vt:lpstr>
      <vt:lpstr>National Automotive Service Task Force</vt:lpstr>
      <vt:lpstr>Presentation Overview</vt:lpstr>
      <vt:lpstr>Truck OEMs</vt:lpstr>
      <vt:lpstr>Daimler Trucks NA (Freightliner, Detroit Diesel)</vt:lpstr>
      <vt:lpstr>Hino</vt:lpstr>
      <vt:lpstr>International Truck and Engine (NAVISTAR)</vt:lpstr>
      <vt:lpstr>Isuzu</vt:lpstr>
      <vt:lpstr>PACCAR (Kenworth/Peterbilt)</vt:lpstr>
      <vt:lpstr>Volvo/Mack/Nissan UD </vt:lpstr>
      <vt:lpstr>Engine OEMs</vt:lpstr>
      <vt:lpstr>Caterpillar</vt:lpstr>
      <vt:lpstr>Cummins</vt:lpstr>
      <vt:lpstr>Transmission OEMs</vt:lpstr>
      <vt:lpstr>Allison</vt:lpstr>
      <vt:lpstr>Eaton</vt:lpstr>
      <vt:lpstr>ABS OEMs </vt:lpstr>
      <vt:lpstr>Bendix</vt:lpstr>
      <vt:lpstr>Haldex</vt:lpstr>
      <vt:lpstr>Meritor-WABCO</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Kenneth DeGrant</dc:creator>
  <cp:lastModifiedBy>Kenneth DeGrant</cp:lastModifiedBy>
  <cp:revision>74</cp:revision>
  <dcterms:created xsi:type="dcterms:W3CDTF">2017-04-10T15:46:08Z</dcterms:created>
  <dcterms:modified xsi:type="dcterms:W3CDTF">2017-04-24T21:57:27Z</dcterms:modified>
</cp:coreProperties>
</file>