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3656" r:id="rId2"/>
  </p:sldMasterIdLst>
  <p:notesMasterIdLst>
    <p:notesMasterId r:id="rId12"/>
  </p:notesMasterIdLst>
  <p:handoutMasterIdLst>
    <p:handoutMasterId r:id="rId13"/>
  </p:handoutMasterIdLst>
  <p:sldIdLst>
    <p:sldId id="421" r:id="rId3"/>
    <p:sldId id="644" r:id="rId4"/>
    <p:sldId id="647" r:id="rId5"/>
    <p:sldId id="651" r:id="rId6"/>
    <p:sldId id="645" r:id="rId7"/>
    <p:sldId id="648" r:id="rId8"/>
    <p:sldId id="650" r:id="rId9"/>
    <p:sldId id="646" r:id="rId10"/>
    <p:sldId id="652" r:id="rId11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AB0"/>
    <a:srgbClr val="0C5CB0"/>
    <a:srgbClr val="4F81BD"/>
    <a:srgbClr val="C326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57" autoAdjust="0"/>
    <p:restoredTop sz="98555" autoAdjust="0"/>
  </p:normalViewPr>
  <p:slideViewPr>
    <p:cSldViewPr snapToGrid="0" snapToObjects="1">
      <p:cViewPr>
        <p:scale>
          <a:sx n="134" d="100"/>
          <a:sy n="134" d="100"/>
        </p:scale>
        <p:origin x="-824" y="160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96F1D-C061-7448-9E99-50B2F10EF527}" type="datetime1">
              <a:rPr lang="en-US" smtClean="0"/>
              <a:t>4/25/17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1B5D8-C76D-F74B-BAED-7A4A6E228C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19934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D7836-6A0E-2745-8FFD-6E4CEAB6CC49}" type="datetime1">
              <a:rPr lang="en-US" smtClean="0"/>
              <a:t>4/25/17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7E0D3-FD41-D247-A39D-D31CD054AF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8212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B7E0D3-FD41-D247-A39D-D31CD054AF6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089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8372" y="1217448"/>
            <a:ext cx="8229600" cy="86579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62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644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Pentagon 4"/>
          <p:cNvSpPr/>
          <p:nvPr userDrawn="1"/>
        </p:nvSpPr>
        <p:spPr>
          <a:xfrm>
            <a:off x="588426" y="1174681"/>
            <a:ext cx="1534885" cy="783771"/>
          </a:xfrm>
          <a:prstGeom prst="homePlate">
            <a:avLst/>
          </a:prstGeom>
          <a:solidFill>
            <a:srgbClr val="C3262E"/>
          </a:solidFill>
          <a:ln w="1905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</a:rPr>
              <a:t>Chevron 1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6" name="Pentagon 5"/>
          <p:cNvSpPr/>
          <p:nvPr userDrawn="1"/>
        </p:nvSpPr>
        <p:spPr>
          <a:xfrm>
            <a:off x="588426" y="2176167"/>
            <a:ext cx="1534885" cy="783771"/>
          </a:xfrm>
          <a:prstGeom prst="homePlate">
            <a:avLst/>
          </a:prstGeom>
          <a:solidFill>
            <a:srgbClr val="C3262E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</a:rPr>
              <a:t>Chevron 2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7" name="Pentagon 6"/>
          <p:cNvSpPr/>
          <p:nvPr userDrawn="1"/>
        </p:nvSpPr>
        <p:spPr>
          <a:xfrm>
            <a:off x="588426" y="3177653"/>
            <a:ext cx="1534885" cy="783771"/>
          </a:xfrm>
          <a:prstGeom prst="homePlate">
            <a:avLst/>
          </a:prstGeom>
          <a:solidFill>
            <a:srgbClr val="C3262E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</a:rPr>
              <a:t>Chevron</a:t>
            </a:r>
            <a:r>
              <a:rPr lang="en-US" sz="1400" b="1" baseline="0" dirty="0" smtClean="0">
                <a:solidFill>
                  <a:srgbClr val="FFFFFF"/>
                </a:solidFill>
              </a:rPr>
              <a:t> 3</a:t>
            </a:r>
            <a:endParaRPr lang="en-US" sz="1400" b="1" dirty="0" smtClean="0">
              <a:solidFill>
                <a:srgbClr val="FFFFFF"/>
              </a:solidFill>
            </a:endParaRPr>
          </a:p>
        </p:txBody>
      </p:sp>
      <p:sp>
        <p:nvSpPr>
          <p:cNvPr id="8" name="Pentagon 7"/>
          <p:cNvSpPr/>
          <p:nvPr userDrawn="1"/>
        </p:nvSpPr>
        <p:spPr>
          <a:xfrm>
            <a:off x="588426" y="4179139"/>
            <a:ext cx="1534885" cy="783771"/>
          </a:xfrm>
          <a:prstGeom prst="homePlate">
            <a:avLst/>
          </a:prstGeom>
          <a:solidFill>
            <a:srgbClr val="C3262E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FFFF"/>
                </a:solidFill>
              </a:rPr>
              <a:t>Chevron 4</a:t>
            </a:r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gray">
          <a:xfrm>
            <a:off x="5572268" y="743794"/>
            <a:ext cx="2983297" cy="43088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91440" rIns="0" bIns="91440" anchor="b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474747">
                    <a:lumMod val="50000"/>
                  </a:srgbClr>
                </a:solidFill>
                <a:effectLst/>
                <a:uLnTx/>
                <a:uFillTx/>
              </a:rPr>
              <a:t>Status</a:t>
            </a:r>
          </a:p>
        </p:txBody>
      </p:sp>
      <p:sp>
        <p:nvSpPr>
          <p:cNvPr id="10" name="Rectangle 9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gray">
          <a:xfrm flipH="1">
            <a:off x="2286600" y="750340"/>
            <a:ext cx="2983297" cy="43088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91440" rIns="0" bIns="91440" anchor="b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rgbClr val="474747">
                    <a:lumMod val="50000"/>
                  </a:srgbClr>
                </a:solidFill>
                <a:effectLst/>
                <a:uLnTx/>
                <a:uFillTx/>
              </a:rPr>
              <a:t>Description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2286600" y="1174681"/>
            <a:ext cx="2983297" cy="783772"/>
          </a:xfrm>
          <a:prstGeom prst="rect">
            <a:avLst/>
          </a:prstGeom>
          <a:noFill/>
        </p:spPr>
        <p:txBody>
          <a:bodyPr wrap="square" tIns="91440" bIns="91440" rtlCol="0" anchor="ctr" anchorCtr="0">
            <a:noAutofit/>
          </a:bodyPr>
          <a:lstStyle/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[Description of growth opportunity]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5572268" y="1174681"/>
            <a:ext cx="2983297" cy="783772"/>
          </a:xfrm>
          <a:prstGeom prst="rect">
            <a:avLst/>
          </a:prstGeom>
          <a:noFill/>
        </p:spPr>
        <p:txBody>
          <a:bodyPr wrap="square" tIns="91440" bIns="91440" rtlCol="0" anchor="ctr" anchorCtr="0">
            <a:noAutofit/>
          </a:bodyPr>
          <a:lstStyle/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[Description of status of realizing growth opportunity]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2286600" y="2176167"/>
            <a:ext cx="2983297" cy="783772"/>
          </a:xfrm>
          <a:prstGeom prst="rect">
            <a:avLst/>
          </a:prstGeom>
          <a:noFill/>
        </p:spPr>
        <p:txBody>
          <a:bodyPr wrap="square" tIns="91440" bIns="91440" rtlCol="0" anchor="ctr" anchorCtr="0">
            <a:noAutofit/>
          </a:bodyPr>
          <a:lstStyle/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[Description of growth opportunity]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5572268" y="2176167"/>
            <a:ext cx="2983297" cy="783772"/>
          </a:xfrm>
          <a:prstGeom prst="rect">
            <a:avLst/>
          </a:prstGeom>
          <a:noFill/>
        </p:spPr>
        <p:txBody>
          <a:bodyPr wrap="square" tIns="91440" bIns="91440" rtlCol="0" anchor="ctr" anchorCtr="0">
            <a:noAutofit/>
          </a:bodyPr>
          <a:lstStyle/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[Description of status of realizing growth opportunity]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286600" y="3177653"/>
            <a:ext cx="2983297" cy="783772"/>
          </a:xfrm>
          <a:prstGeom prst="rect">
            <a:avLst/>
          </a:prstGeom>
          <a:noFill/>
        </p:spPr>
        <p:txBody>
          <a:bodyPr wrap="square" tIns="91440" bIns="91440" rtlCol="0" anchor="ctr" anchorCtr="0">
            <a:noAutofit/>
          </a:bodyPr>
          <a:lstStyle/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[Description of growth opportunity]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5572268" y="3177653"/>
            <a:ext cx="2983297" cy="783772"/>
          </a:xfrm>
          <a:prstGeom prst="rect">
            <a:avLst/>
          </a:prstGeom>
          <a:noFill/>
        </p:spPr>
        <p:txBody>
          <a:bodyPr wrap="square" tIns="91440" bIns="91440" rtlCol="0" anchor="ctr" anchorCtr="0">
            <a:noAutofit/>
          </a:bodyPr>
          <a:lstStyle/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[Description of status of realizing growth opportunity]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2286600" y="4179138"/>
            <a:ext cx="2983297" cy="783772"/>
          </a:xfrm>
          <a:prstGeom prst="rect">
            <a:avLst/>
          </a:prstGeom>
          <a:noFill/>
        </p:spPr>
        <p:txBody>
          <a:bodyPr wrap="square" tIns="91440" bIns="91440" rtlCol="0" anchor="ctr" anchorCtr="0">
            <a:noAutofit/>
          </a:bodyPr>
          <a:lstStyle/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[Description of growth opportunity]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5572268" y="4179138"/>
            <a:ext cx="2983297" cy="783772"/>
          </a:xfrm>
          <a:prstGeom prst="rect">
            <a:avLst/>
          </a:prstGeom>
          <a:noFill/>
        </p:spPr>
        <p:txBody>
          <a:bodyPr wrap="square" tIns="91440" bIns="91440" rtlCol="0" anchor="ctr" anchorCtr="0">
            <a:noAutofit/>
          </a:bodyPr>
          <a:lstStyle/>
          <a:p>
            <a:pPr marL="171450" indent="-1714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[Description of status of realizing growth opportunity]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588426" y="2069150"/>
            <a:ext cx="7967139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588426" y="3070635"/>
            <a:ext cx="7967139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588426" y="4061247"/>
            <a:ext cx="7967139" cy="0"/>
          </a:xfrm>
          <a:prstGeom prst="line">
            <a:avLst/>
          </a:prstGeom>
          <a:ln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2286600" y="1181227"/>
            <a:ext cx="298329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5572268" y="1192483"/>
            <a:ext cx="298329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39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1.emf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NTROLTECLogoLight.eps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3" b="25270"/>
          <a:stretch/>
        </p:blipFill>
        <p:spPr>
          <a:xfrm>
            <a:off x="263400" y="5368028"/>
            <a:ext cx="1746414" cy="202230"/>
          </a:xfrm>
          <a:prstGeom prst="rect">
            <a:avLst/>
          </a:prstGeom>
        </p:spPr>
      </p:pic>
      <p:sp>
        <p:nvSpPr>
          <p:cNvPr id="8" name="Title Placeholder 3"/>
          <p:cNvSpPr>
            <a:spLocks noGrp="1"/>
          </p:cNvSpPr>
          <p:nvPr>
            <p:ph type="title"/>
          </p:nvPr>
        </p:nvSpPr>
        <p:spPr>
          <a:xfrm>
            <a:off x="378372" y="1197910"/>
            <a:ext cx="8229600" cy="8657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b="0" dirty="0" smtClean="0">
                <a:solidFill>
                  <a:srgbClr val="C3262E"/>
                </a:solidFill>
                <a:latin typeface="Arial"/>
                <a:cs typeface="Arial"/>
              </a:rPr>
              <a:t>Material Description</a:t>
            </a:r>
            <a:r>
              <a:rPr lang="en-US" b="0" baseline="0" dirty="0" smtClean="0">
                <a:solidFill>
                  <a:srgbClr val="C3262E"/>
                </a:solidFill>
                <a:latin typeface="Arial"/>
                <a:cs typeface="Arial"/>
              </a:rPr>
              <a:t> /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7969" y="5297488"/>
            <a:ext cx="1710552" cy="3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5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dt="0"/>
  <p:txStyles>
    <p:titleStyle>
      <a:lvl1pPr marL="0" marR="0" indent="0" algn="r" defTabSz="457200" rtl="0" eaLnBrk="1" fontAlgn="auto" latinLnBrk="0" hangingPunct="1">
        <a:lnSpc>
          <a:spcPct val="90000"/>
        </a:lnSpc>
        <a:spcBef>
          <a:spcPts val="600"/>
        </a:spcBef>
        <a:spcAft>
          <a:spcPts val="0"/>
        </a:spcAft>
        <a:buClrTx/>
        <a:buSzTx/>
        <a:buFontTx/>
        <a:buNone/>
        <a:tabLst/>
        <a:defRPr sz="3600" b="0" i="0" kern="1200">
          <a:solidFill>
            <a:schemeClr val="tx1">
              <a:lumMod val="50000"/>
              <a:lumOff val="50000"/>
            </a:schemeClr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320040" algn="l" defTabSz="457200" rtl="0" eaLnBrk="1" latinLnBrk="0" hangingPunct="1">
        <a:spcBef>
          <a:spcPts val="0"/>
        </a:spcBef>
        <a:buFont typeface="+mj-lt"/>
        <a:buAutoNum type="romanUcPeriod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365760" algn="l" defTabSz="457200" rtl="0" eaLnBrk="1" latinLnBrk="0" hangingPunct="1">
        <a:spcBef>
          <a:spcPts val="200"/>
        </a:spcBef>
        <a:buFont typeface="+mj-lt"/>
        <a:buAutoNum type="alphaU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417320" indent="-320040" algn="l" defTabSz="457200" rtl="0" eaLnBrk="1" latinLnBrk="0" hangingPunct="1">
        <a:spcBef>
          <a:spcPts val="200"/>
        </a:spcBef>
        <a:buFont typeface="+mj-lt"/>
        <a:buAutoNum type="arabicPeriod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74320" algn="l" defTabSz="457200" rtl="0" eaLnBrk="1" latinLnBrk="0" hangingPunct="1">
        <a:spcBef>
          <a:spcPts val="200"/>
        </a:spcBef>
        <a:buFont typeface="+mj-lt"/>
        <a:buAutoNum type="alphaLcPeriod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91030" y="47438"/>
            <a:ext cx="8746970" cy="532114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191030" y="664788"/>
            <a:ext cx="8746969" cy="44872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Main Point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4"/>
            <a:r>
              <a:rPr lang="en-US" dirty="0" smtClean="0"/>
              <a:t>Fourth level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14235" y="623209"/>
            <a:ext cx="8571388" cy="0"/>
          </a:xfrm>
          <a:prstGeom prst="line">
            <a:avLst/>
          </a:prstGeom>
          <a:ln w="28575" cap="sq">
            <a:solidFill>
              <a:srgbClr val="C3262E"/>
            </a:solidFill>
            <a:miter lim="800000"/>
            <a:headEnd type="none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CONTROLTECLogoLight.eps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3" b="25270"/>
          <a:stretch/>
        </p:blipFill>
        <p:spPr>
          <a:xfrm>
            <a:off x="263400" y="5368028"/>
            <a:ext cx="1746414" cy="2022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7969" y="5297488"/>
            <a:ext cx="1710552" cy="30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8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tx1">
              <a:lumMod val="75000"/>
              <a:lumOff val="25000"/>
            </a:schemeClr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31520" indent="-320040" algn="l" defTabSz="457200" rtl="0" eaLnBrk="1" latinLnBrk="0" hangingPunct="1">
        <a:spcBef>
          <a:spcPts val="0"/>
        </a:spcBef>
        <a:buFont typeface="+mj-lt"/>
        <a:buAutoNum type="romanUcPeriod"/>
        <a:defRPr sz="2800" kern="1200" baseline="0">
          <a:solidFill>
            <a:schemeClr val="tx1"/>
          </a:solidFill>
          <a:latin typeface="Arial"/>
          <a:ea typeface="+mn-ea"/>
          <a:cs typeface="Arial"/>
        </a:defRPr>
      </a:lvl2pPr>
      <a:lvl3pPr marL="1097280" indent="-365760" algn="l" defTabSz="457200" rtl="0" eaLnBrk="1" latinLnBrk="0" hangingPunct="1">
        <a:spcBef>
          <a:spcPts val="200"/>
        </a:spcBef>
        <a:buFont typeface="+mj-lt"/>
        <a:buAutoNum type="alphaUcPeriod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417320" indent="-320040" algn="l" defTabSz="457200" rtl="0" eaLnBrk="1" latinLnBrk="0" hangingPunct="1">
        <a:spcBef>
          <a:spcPts val="200"/>
        </a:spcBef>
        <a:buFont typeface="+mj-lt"/>
        <a:buAutoNum type="arabicPeriod"/>
        <a:defRPr sz="2000" kern="1200" baseline="0">
          <a:solidFill>
            <a:schemeClr val="tx1"/>
          </a:solidFill>
          <a:latin typeface="Arial"/>
          <a:ea typeface="+mn-ea"/>
          <a:cs typeface="Arial"/>
        </a:defRPr>
      </a:lvl4pPr>
      <a:lvl5pPr marL="1691640" indent="-274320" algn="l" defTabSz="457200" rtl="0" eaLnBrk="1" latinLnBrk="0" hangingPunct="1">
        <a:spcBef>
          <a:spcPts val="200"/>
        </a:spcBef>
        <a:buFont typeface="+mj-lt"/>
        <a:buAutoNum type="alphaLcPeriod"/>
        <a:defRPr sz="2000" kern="1200" baseline="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/>
          </p:nvPr>
        </p:nvSpPr>
        <p:spPr>
          <a:xfrm>
            <a:off x="369888" y="2145995"/>
            <a:ext cx="8648700" cy="1951264"/>
          </a:xfrm>
        </p:spPr>
        <p:txBody>
          <a:bodyPr/>
          <a:lstStyle/>
          <a:p>
            <a:r>
              <a:rPr lang="en-US" sz="4000" dirty="0" smtClean="0">
                <a:solidFill>
                  <a:srgbClr val="404040"/>
                </a:solidFill>
                <a:latin typeface="Arial" charset="0"/>
              </a:rPr>
              <a:t>Connected Car Panel</a:t>
            </a:r>
            <a:br>
              <a:rPr lang="en-US" sz="4000" dirty="0" smtClean="0">
                <a:solidFill>
                  <a:srgbClr val="404040"/>
                </a:solidFill>
                <a:latin typeface="Arial" charset="0"/>
              </a:rPr>
            </a:br>
            <a:r>
              <a:rPr lang="en-US" sz="2000" dirty="0">
                <a:solidFill>
                  <a:srgbClr val="404040"/>
                </a:solidFill>
                <a:latin typeface="Arial" charset="0"/>
              </a:rPr>
              <a:t/>
            </a:r>
            <a:br>
              <a:rPr lang="en-US" sz="2000" dirty="0">
                <a:solidFill>
                  <a:srgbClr val="404040"/>
                </a:solidFill>
                <a:latin typeface="Arial" charset="0"/>
              </a:rPr>
            </a:br>
            <a:r>
              <a:rPr lang="en-US" sz="2800" dirty="0" smtClean="0">
                <a:solidFill>
                  <a:srgbClr val="404040"/>
                </a:solidFill>
                <a:latin typeface="Arial" charset="0"/>
              </a:rPr>
              <a:t>Tool Tech 2017</a:t>
            </a:r>
            <a:r>
              <a:rPr lang="en-US" sz="2000" dirty="0" smtClean="0">
                <a:solidFill>
                  <a:srgbClr val="404040"/>
                </a:solidFill>
                <a:latin typeface="Arial" charset="0"/>
              </a:rPr>
              <a:t/>
            </a:r>
            <a:br>
              <a:rPr lang="en-US" sz="2000" dirty="0" smtClean="0">
                <a:solidFill>
                  <a:srgbClr val="404040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404040"/>
                </a:solidFill>
                <a:latin typeface="Arial" charset="0"/>
              </a:rPr>
              <a:t/>
            </a:r>
            <a:br>
              <a:rPr lang="en-US" sz="2000" dirty="0" smtClean="0">
                <a:solidFill>
                  <a:srgbClr val="404040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404040"/>
                </a:solidFill>
                <a:latin typeface="Arial" charset="0"/>
              </a:rPr>
              <a:t>April 27, 2017</a:t>
            </a:r>
            <a:endParaRPr lang="en-US" sz="2000" dirty="0">
              <a:solidFill>
                <a:srgbClr val="40404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25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1029" y="47438"/>
            <a:ext cx="8870037" cy="532114"/>
          </a:xfrm>
        </p:spPr>
        <p:txBody>
          <a:bodyPr/>
          <a:lstStyle/>
          <a:p>
            <a:r>
              <a:rPr lang="en-US" dirty="0" smtClean="0"/>
              <a:t>Convergence </a:t>
            </a:r>
            <a:r>
              <a:rPr lang="en-US" dirty="0" smtClean="0"/>
              <a:t>of </a:t>
            </a:r>
            <a:r>
              <a:rPr lang="en-US" dirty="0" smtClean="0"/>
              <a:t>Safe, Green</a:t>
            </a:r>
            <a:r>
              <a:rPr lang="en-US" dirty="0"/>
              <a:t> </a:t>
            </a:r>
            <a:r>
              <a:rPr lang="en-US" dirty="0" smtClean="0"/>
              <a:t>&amp;</a:t>
            </a:r>
            <a:r>
              <a:rPr lang="en-US" dirty="0" smtClean="0"/>
              <a:t> Connected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601997" y="4278018"/>
            <a:ext cx="2260701" cy="339360"/>
          </a:xfrm>
          <a:prstGeom prst="rect">
            <a:avLst/>
          </a:prstGeom>
          <a:noFill/>
        </p:spPr>
        <p:txBody>
          <a:bodyPr wrap="square" lIns="76927" tIns="38464" rIns="76927" bIns="38464" rtlCol="0">
            <a:spAutoFit/>
          </a:bodyPr>
          <a:lstStyle/>
          <a:p>
            <a:pPr algn="ctr"/>
            <a:r>
              <a:rPr lang="en-US" sz="1700" b="1" dirty="0">
                <a:solidFill>
                  <a:srgbClr val="474747"/>
                </a:solidFill>
              </a:rPr>
              <a:t>Intelligent Driving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7941" y="1852158"/>
            <a:ext cx="2807770" cy="230228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42" y="1023513"/>
            <a:ext cx="6328356" cy="3826648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941" y="1237372"/>
            <a:ext cx="833259" cy="833307"/>
          </a:xfrm>
          <a:prstGeom prst="ellipse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87" y="2459901"/>
            <a:ext cx="823103" cy="823151"/>
          </a:xfrm>
          <a:prstGeom prst="ellipse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187" y="3794813"/>
            <a:ext cx="823103" cy="823151"/>
          </a:xfrm>
          <a:prstGeom prst="ellipse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1184589" y="2599003"/>
            <a:ext cx="1995606" cy="777316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marL="173754" indent="-173754">
              <a:spcAft>
                <a:spcPts val="301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74747"/>
                </a:solidFill>
              </a:rPr>
              <a:t>Power for functions</a:t>
            </a:r>
          </a:p>
          <a:p>
            <a:pPr marL="173754" indent="-173754">
              <a:spcAft>
                <a:spcPts val="301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74747"/>
                </a:solidFill>
              </a:rPr>
              <a:t>More stringent regulations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145944" y="3865421"/>
            <a:ext cx="2008488" cy="561822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marL="173754" indent="-173754">
              <a:spcAft>
                <a:spcPts val="301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74747"/>
                </a:solidFill>
              </a:rPr>
              <a:t>Demand for IoT</a:t>
            </a:r>
          </a:p>
          <a:p>
            <a:pPr marL="173754" indent="-173754">
              <a:spcAft>
                <a:spcPts val="301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74747"/>
                </a:solidFill>
              </a:rPr>
              <a:t>Leveraging BYOD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214726" y="1386441"/>
            <a:ext cx="1528951" cy="777316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pPr marL="173754" indent="-173754">
              <a:spcAft>
                <a:spcPts val="301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74747"/>
                </a:solidFill>
              </a:rPr>
              <a:t>A safer ride</a:t>
            </a:r>
          </a:p>
          <a:p>
            <a:pPr marL="173754" indent="-173754">
              <a:spcAft>
                <a:spcPts val="301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74747"/>
                </a:solidFill>
              </a:rPr>
              <a:t>Increasing regulation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159792" y="1654126"/>
            <a:ext cx="1553519" cy="307848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en-US" sz="1400" dirty="0">
                <a:solidFill>
                  <a:srgbClr val="474747"/>
                </a:solidFill>
              </a:rPr>
              <a:t>Active Safety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269899" y="1898874"/>
            <a:ext cx="2025376" cy="307848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en-US" sz="1400" dirty="0">
                <a:solidFill>
                  <a:srgbClr val="474747"/>
                </a:solidFill>
              </a:rPr>
              <a:t>Automated Driving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3738312" y="1937210"/>
            <a:ext cx="557881" cy="130979"/>
            <a:chOff x="4887131" y="287310"/>
            <a:chExt cx="557784" cy="130949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4895184" y="287310"/>
              <a:ext cx="0" cy="130949"/>
            </a:xfrm>
            <a:prstGeom prst="line">
              <a:avLst/>
            </a:prstGeom>
            <a:ln w="19050">
              <a:solidFill>
                <a:srgbClr val="4747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4887131" y="418258"/>
              <a:ext cx="557784" cy="0"/>
            </a:xfrm>
            <a:prstGeom prst="straightConnector1">
              <a:avLst/>
            </a:prstGeom>
            <a:ln w="19050">
              <a:solidFill>
                <a:srgbClr val="4747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3159792" y="2720105"/>
            <a:ext cx="2996143" cy="523341"/>
            <a:chOff x="4065443" y="3670879"/>
            <a:chExt cx="2995623" cy="523220"/>
          </a:xfrm>
        </p:grpSpPr>
        <p:sp>
          <p:nvSpPr>
            <p:cNvPr id="56" name="TextBox 55"/>
            <p:cNvSpPr txBox="1"/>
            <p:nvPr/>
          </p:nvSpPr>
          <p:spPr>
            <a:xfrm>
              <a:off x="4065443" y="3670879"/>
              <a:ext cx="14001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474747"/>
                  </a:solidFill>
                </a:rPr>
                <a:t>Engine systems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621579" y="3670879"/>
              <a:ext cx="14394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474747"/>
                  </a:solidFill>
                </a:rPr>
                <a:t>48V hybrid electrification</a:t>
              </a:r>
            </a:p>
          </p:txBody>
        </p:sp>
        <p:cxnSp>
          <p:nvCxnSpPr>
            <p:cNvPr id="58" name="Straight Arrow Connector 57"/>
            <p:cNvCxnSpPr/>
            <p:nvPr/>
          </p:nvCxnSpPr>
          <p:spPr>
            <a:xfrm>
              <a:off x="5005498" y="3934656"/>
              <a:ext cx="557784" cy="0"/>
            </a:xfrm>
            <a:prstGeom prst="straightConnector1">
              <a:avLst/>
            </a:prstGeom>
            <a:ln w="19050">
              <a:solidFill>
                <a:srgbClr val="4747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3086406" y="3877004"/>
            <a:ext cx="1717073" cy="523341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en-US" sz="1400" dirty="0">
                <a:solidFill>
                  <a:srgbClr val="474747"/>
                </a:solidFill>
              </a:rPr>
              <a:t>Onboard navigation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468567" y="3723720"/>
            <a:ext cx="1469624" cy="307848"/>
          </a:xfrm>
          <a:prstGeom prst="rect">
            <a:avLst/>
          </a:prstGeom>
          <a:noFill/>
        </p:spPr>
        <p:txBody>
          <a:bodyPr wrap="square" lIns="91449" tIns="45725" rIns="91449" bIns="45725" rtlCol="0">
            <a:spAutoFit/>
          </a:bodyPr>
          <a:lstStyle/>
          <a:p>
            <a:r>
              <a:rPr lang="en-US" sz="1400" dirty="0">
                <a:solidFill>
                  <a:srgbClr val="474747"/>
                </a:solidFill>
              </a:rPr>
              <a:t>Connected car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3952195" y="3831327"/>
            <a:ext cx="557881" cy="130979"/>
            <a:chOff x="6645520" y="2133097"/>
            <a:chExt cx="557784" cy="130949"/>
          </a:xfrm>
        </p:grpSpPr>
        <p:cxnSp>
          <p:nvCxnSpPr>
            <p:cNvPr id="62" name="Straight Arrow Connector 61"/>
            <p:cNvCxnSpPr/>
            <p:nvPr/>
          </p:nvCxnSpPr>
          <p:spPr>
            <a:xfrm>
              <a:off x="6645520" y="2139656"/>
              <a:ext cx="557784" cy="0"/>
            </a:xfrm>
            <a:prstGeom prst="straightConnector1">
              <a:avLst/>
            </a:prstGeom>
            <a:ln w="19050">
              <a:solidFill>
                <a:srgbClr val="47474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645520" y="2133097"/>
              <a:ext cx="0" cy="130949"/>
            </a:xfrm>
            <a:prstGeom prst="line">
              <a:avLst/>
            </a:prstGeom>
            <a:ln w="19050">
              <a:solidFill>
                <a:srgbClr val="47474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8010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Connected Vehicle Investments</a:t>
            </a:r>
            <a:endParaRPr lang="en-US" dirty="0"/>
          </a:p>
        </p:txBody>
      </p:sp>
      <p:pic>
        <p:nvPicPr>
          <p:cNvPr id="3" name="Picture 2" descr="Screen Shot 2017-04-24 at 3.47.02 P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5066" y="2875415"/>
            <a:ext cx="4815530" cy="2242501"/>
          </a:xfrm>
          <a:prstGeom prst="rect">
            <a:avLst/>
          </a:prstGeom>
        </p:spPr>
      </p:pic>
      <p:pic>
        <p:nvPicPr>
          <p:cNvPr id="14" name="Picture 13" descr="Screen Shot 2017-04-24 at 3.53.19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95" y="1040840"/>
            <a:ext cx="4479236" cy="1837636"/>
          </a:xfrm>
          <a:prstGeom prst="rect">
            <a:avLst/>
          </a:prstGeom>
        </p:spPr>
      </p:pic>
      <p:pic>
        <p:nvPicPr>
          <p:cNvPr id="15" name="Picture 14" descr="Screen Shot 2017-04-24 at 3.55.04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884" y="649133"/>
            <a:ext cx="2569615" cy="347969"/>
          </a:xfrm>
          <a:prstGeom prst="rect">
            <a:avLst/>
          </a:prstGeom>
        </p:spPr>
      </p:pic>
      <p:pic>
        <p:nvPicPr>
          <p:cNvPr id="2" name="Picture 1" descr="Screen Shot 2017-04-26 at 8.55.04 P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9125" y="3234867"/>
            <a:ext cx="4198875" cy="135229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210750" y="1192482"/>
            <a:ext cx="4329169" cy="1837636"/>
            <a:chOff x="219884" y="649133"/>
            <a:chExt cx="4462058" cy="1960477"/>
          </a:xfrm>
        </p:grpSpPr>
        <p:pic>
          <p:nvPicPr>
            <p:cNvPr id="6" name="Picture 5" descr="Screen Shot 2017-04-24 at 3.50.27 PM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884" y="928533"/>
              <a:ext cx="4462058" cy="1681077"/>
            </a:xfrm>
            <a:prstGeom prst="rect">
              <a:avLst/>
            </a:prstGeom>
          </p:spPr>
        </p:pic>
        <p:pic>
          <p:nvPicPr>
            <p:cNvPr id="7" name="Picture 6" descr="Screen Shot 2017-04-24 at 3.51.38 PM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6604" y="649133"/>
              <a:ext cx="2489200" cy="279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5855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Delphi’s Connected </a:t>
            </a:r>
            <a:r>
              <a:rPr lang="en-US" dirty="0" smtClean="0"/>
              <a:t>Vehicle </a:t>
            </a:r>
            <a:r>
              <a:rPr lang="en-US" dirty="0" smtClean="0"/>
              <a:t>Platform</a:t>
            </a:r>
            <a:endParaRPr lang="en-US" dirty="0"/>
          </a:p>
        </p:txBody>
      </p:sp>
      <p:pic>
        <p:nvPicPr>
          <p:cNvPr id="8" name="Picture 7" descr="Screen Shot 2017-04-26 at 8.54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256" y="1061493"/>
            <a:ext cx="8535513" cy="384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541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1029" y="47438"/>
            <a:ext cx="8870037" cy="532114"/>
          </a:xfrm>
        </p:spPr>
        <p:txBody>
          <a:bodyPr/>
          <a:lstStyle/>
          <a:p>
            <a:r>
              <a:rPr lang="en-US" dirty="0" smtClean="0"/>
              <a:t>Demand for Vehicle Data</a:t>
            </a:r>
            <a:endParaRPr lang="en-US" dirty="0"/>
          </a:p>
        </p:txBody>
      </p:sp>
      <p:pic>
        <p:nvPicPr>
          <p:cNvPr id="27" name="Shape 327" descr="Picture1.png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521" y="1205636"/>
            <a:ext cx="8249479" cy="393149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 Placeholder 5"/>
          <p:cNvSpPr txBox="1">
            <a:spLocks/>
          </p:cNvSpPr>
          <p:nvPr/>
        </p:nvSpPr>
        <p:spPr>
          <a:xfrm>
            <a:off x="380252" y="674332"/>
            <a:ext cx="8642901" cy="13004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85750" indent="-285750">
              <a:spcBef>
                <a:spcPct val="20000"/>
              </a:spcBef>
              <a:buFont typeface="Arial"/>
              <a:buChar char="•"/>
              <a:defRPr sz="1400">
                <a:latin typeface="Arial"/>
                <a:cs typeface="Arial"/>
              </a:defRPr>
            </a:lvl1pPr>
            <a:lvl2pPr marL="731520" indent="-320040">
              <a:spcBef>
                <a:spcPts val="0"/>
              </a:spcBef>
              <a:buFont typeface="+mj-lt"/>
              <a:buAutoNum type="romanUcPeriod"/>
              <a:defRPr sz="2800" baseline="0">
                <a:latin typeface="Arial"/>
                <a:cs typeface="Arial"/>
              </a:defRPr>
            </a:lvl2pPr>
            <a:lvl3pPr marL="1097280" indent="-365760">
              <a:spcBef>
                <a:spcPts val="200"/>
              </a:spcBef>
              <a:buFont typeface="+mj-lt"/>
              <a:buAutoNum type="alphaUcPeriod"/>
              <a:defRPr sz="2400">
                <a:latin typeface="Arial"/>
                <a:cs typeface="Arial"/>
              </a:defRPr>
            </a:lvl3pPr>
            <a:lvl4pPr marL="1417320" indent="-320040">
              <a:spcBef>
                <a:spcPts val="200"/>
              </a:spcBef>
              <a:buFont typeface="+mj-lt"/>
              <a:buAutoNum type="arabicPeriod"/>
              <a:defRPr sz="2000" baseline="0">
                <a:latin typeface="Arial"/>
                <a:cs typeface="Arial"/>
              </a:defRPr>
            </a:lvl4pPr>
            <a:lvl5pPr marL="1691640" indent="-274320">
              <a:spcBef>
                <a:spcPts val="200"/>
              </a:spcBef>
              <a:buFont typeface="+mj-lt"/>
              <a:buAutoNum type="alphaLcPeriod"/>
              <a:defRPr sz="2000" baseline="0"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115888" indent="-115888"/>
            <a:r>
              <a:rPr lang="en-US" sz="1800" dirty="0" smtClean="0"/>
              <a:t>Recent McKinsey study values vehicle data up to $700/vehicle/year</a:t>
            </a:r>
            <a:endParaRPr lang="en-US" sz="3000" dirty="0" smtClean="0"/>
          </a:p>
        </p:txBody>
      </p:sp>
    </p:spTree>
    <p:extLst>
      <p:ext uri="{BB962C8B-B14F-4D97-AF65-F5344CB8AC3E}">
        <p14:creationId xmlns:p14="http://schemas.microsoft.com/office/powerpoint/2010/main" val="1708564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Edge Computing</a:t>
            </a:r>
            <a:endParaRPr lang="en-US" dirty="0"/>
          </a:p>
        </p:txBody>
      </p:sp>
      <p:sp>
        <p:nvSpPr>
          <p:cNvPr id="8" name="Text Placeholder 5"/>
          <p:cNvSpPr txBox="1">
            <a:spLocks/>
          </p:cNvSpPr>
          <p:nvPr/>
        </p:nvSpPr>
        <p:spPr>
          <a:xfrm>
            <a:off x="311736" y="765357"/>
            <a:ext cx="3250224" cy="3488697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31520" indent="-320040" algn="l" defTabSz="457200" rtl="0" eaLnBrk="1" latinLnBrk="0" hangingPunct="1">
              <a:spcBef>
                <a:spcPts val="0"/>
              </a:spcBef>
              <a:buFont typeface="+mj-lt"/>
              <a:buAutoNum type="romanUcPeriod"/>
              <a:defRPr sz="28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097280" indent="-365760" algn="l" defTabSz="457200" rtl="0" eaLnBrk="1" latinLnBrk="0" hangingPunct="1">
              <a:spcBef>
                <a:spcPts val="200"/>
              </a:spcBef>
              <a:buFont typeface="+mj-lt"/>
              <a:buAutoNum type="alphaUcPeriod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417320" indent="-320040" algn="l" defTabSz="457200" rtl="0" eaLnBrk="1" latinLnBrk="0" hangingPunct="1">
              <a:spcBef>
                <a:spcPts val="200"/>
              </a:spcBef>
              <a:buFont typeface="+mj-lt"/>
              <a:buAutoNum type="arabicPeriod"/>
              <a:defRPr sz="20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691640" indent="-274320" algn="l" defTabSz="457200" rtl="0" eaLnBrk="1" latinLnBrk="0" hangingPunct="1">
              <a:spcBef>
                <a:spcPts val="200"/>
              </a:spcBef>
              <a:buFont typeface="+mj-lt"/>
              <a:buAutoNum type="alphaLcPeriod"/>
              <a:defRPr sz="200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85750">
              <a:spcAft>
                <a:spcPts val="800"/>
              </a:spcAft>
              <a:buFont typeface="Arial"/>
              <a:buChar char="•"/>
            </a:pPr>
            <a:r>
              <a:rPr lang="en-US" sz="1600" dirty="0" smtClean="0"/>
              <a:t>Complex systems require high speed, real-time data analysis to deliver meaningful insights</a:t>
            </a:r>
          </a:p>
          <a:p>
            <a:pPr indent="-285750">
              <a:spcAft>
                <a:spcPts val="800"/>
              </a:spcAft>
              <a:buFont typeface="Arial"/>
              <a:buChar char="•"/>
            </a:pPr>
            <a:r>
              <a:rPr lang="en-US" sz="1600" dirty="0" smtClean="0"/>
              <a:t>Stop data paralysis – deliver the needles, not the haystack</a:t>
            </a:r>
          </a:p>
          <a:p>
            <a:pPr indent="-285750">
              <a:spcAft>
                <a:spcPts val="800"/>
              </a:spcAft>
              <a:buFont typeface="Arial"/>
              <a:buChar char="•"/>
            </a:pPr>
            <a:r>
              <a:rPr lang="en-US" sz="1600" dirty="0" smtClean="0"/>
              <a:t>Reduced </a:t>
            </a:r>
            <a:r>
              <a:rPr lang="en-US" sz="1600" dirty="0"/>
              <a:t>data </a:t>
            </a:r>
            <a:r>
              <a:rPr lang="en-US" sz="1600" dirty="0" smtClean="0"/>
              <a:t>payload </a:t>
            </a:r>
          </a:p>
          <a:p>
            <a:pPr indent="-285750">
              <a:spcAft>
                <a:spcPts val="800"/>
              </a:spcAft>
              <a:buFont typeface="Arial"/>
              <a:buChar char="•"/>
            </a:pPr>
            <a:r>
              <a:rPr lang="en-US" sz="1600" dirty="0" smtClean="0"/>
              <a:t>Surgical </a:t>
            </a:r>
            <a:r>
              <a:rPr lang="en-US" sz="1600" dirty="0"/>
              <a:t>data acquisition enables scale</a:t>
            </a:r>
          </a:p>
          <a:p>
            <a:pPr indent="-285750">
              <a:spcAft>
                <a:spcPts val="800"/>
              </a:spcAft>
              <a:buFont typeface="Arial"/>
              <a:buChar char="•"/>
            </a:pPr>
            <a:r>
              <a:rPr lang="en-US" sz="1600" dirty="0" smtClean="0"/>
              <a:t>Increased data density enables full vehicle validation</a:t>
            </a:r>
          </a:p>
          <a:p>
            <a:pPr indent="-285750">
              <a:spcAft>
                <a:spcPts val="800"/>
              </a:spcAft>
              <a:buFont typeface="Arial"/>
              <a:buChar char="•"/>
            </a:pPr>
            <a:r>
              <a:rPr lang="en-US" sz="1600" dirty="0" smtClean="0"/>
              <a:t>Data challenge increasing with ADAS &amp; Autonomous features</a:t>
            </a:r>
          </a:p>
          <a:p>
            <a:pPr indent="-285750">
              <a:spcAft>
                <a:spcPts val="800"/>
              </a:spcAft>
              <a:buFont typeface="Arial"/>
              <a:buChar char="•"/>
            </a:pPr>
            <a:r>
              <a:rPr lang="en-US" sz="1600" dirty="0" smtClean="0"/>
              <a:t>Maximize value of connected vehicles for 3</a:t>
            </a:r>
            <a:r>
              <a:rPr lang="en-US" sz="1600" baseline="30000" dirty="0" smtClean="0"/>
              <a:t>rd</a:t>
            </a:r>
            <a:r>
              <a:rPr lang="en-US" sz="1600" dirty="0" smtClean="0"/>
              <a:t> party data market</a:t>
            </a:r>
          </a:p>
          <a:p>
            <a:pPr indent="-285750">
              <a:spcAft>
                <a:spcPts val="800"/>
              </a:spcAft>
              <a:buFont typeface="Arial"/>
              <a:buChar char="•"/>
            </a:pPr>
            <a:endParaRPr lang="en-US" sz="1600" dirty="0" smtClean="0"/>
          </a:p>
        </p:txBody>
      </p:sp>
      <p:pic>
        <p:nvPicPr>
          <p:cNvPr id="10" name="Picture 9" descr="_ML13009-1 EEA Systems Car High Speed Ethernet_Medium PNG_4625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5167" y="1488494"/>
            <a:ext cx="5761855" cy="39583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41703" y="446649"/>
            <a:ext cx="36082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xscale"/>
                <a:cs typeface="xscale"/>
              </a:rPr>
              <a:t>C</a:t>
            </a:r>
            <a:r>
              <a:rPr lang="en-US" sz="6600" b="1" dirty="0" smtClean="0">
                <a:solidFill>
                  <a:srgbClr val="C3262E"/>
                </a:solidFill>
                <a:latin typeface="xscale"/>
                <a:cs typeface="xscale"/>
              </a:rPr>
              <a:t>T</a:t>
            </a:r>
            <a:r>
              <a:rPr lang="en-US" sz="6600" b="1" dirty="0" smtClean="0">
                <a:latin typeface="xscale"/>
                <a:cs typeface="xscale"/>
              </a:rPr>
              <a:t>-EDGE</a:t>
            </a:r>
            <a:endParaRPr lang="en-US" sz="6600" b="1" dirty="0">
              <a:latin typeface="xscale"/>
              <a:cs typeface="xscale"/>
            </a:endParaRPr>
          </a:p>
        </p:txBody>
      </p:sp>
    </p:spTree>
    <p:extLst>
      <p:ext uri="{BB962C8B-B14F-4D97-AF65-F5344CB8AC3E}">
        <p14:creationId xmlns:p14="http://schemas.microsoft.com/office/powerpoint/2010/main" val="4171832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Live on the Edge?</a:t>
            </a:r>
            <a:endParaRPr lang="en-US" dirty="0"/>
          </a:p>
        </p:txBody>
      </p:sp>
      <p:sp>
        <p:nvSpPr>
          <p:cNvPr id="4" name="Text Placeholder 5"/>
          <p:cNvSpPr txBox="1">
            <a:spLocks/>
          </p:cNvSpPr>
          <p:nvPr/>
        </p:nvSpPr>
        <p:spPr>
          <a:xfrm>
            <a:off x="389730" y="788068"/>
            <a:ext cx="8642901" cy="13004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285750" indent="-285750">
              <a:spcBef>
                <a:spcPct val="20000"/>
              </a:spcBef>
              <a:buFont typeface="Arial"/>
              <a:buChar char="•"/>
              <a:defRPr sz="1400">
                <a:latin typeface="Arial"/>
                <a:cs typeface="Arial"/>
              </a:defRPr>
            </a:lvl1pPr>
            <a:lvl2pPr marL="731520" indent="-320040">
              <a:spcBef>
                <a:spcPts val="0"/>
              </a:spcBef>
              <a:buFont typeface="+mj-lt"/>
              <a:buAutoNum type="romanUcPeriod"/>
              <a:defRPr sz="2800" baseline="0">
                <a:latin typeface="Arial"/>
                <a:cs typeface="Arial"/>
              </a:defRPr>
            </a:lvl2pPr>
            <a:lvl3pPr marL="1097280" indent="-365760">
              <a:spcBef>
                <a:spcPts val="200"/>
              </a:spcBef>
              <a:buFont typeface="+mj-lt"/>
              <a:buAutoNum type="alphaUcPeriod"/>
              <a:defRPr sz="2400">
                <a:latin typeface="Arial"/>
                <a:cs typeface="Arial"/>
              </a:defRPr>
            </a:lvl3pPr>
            <a:lvl4pPr marL="1417320" indent="-320040">
              <a:spcBef>
                <a:spcPts val="200"/>
              </a:spcBef>
              <a:buFont typeface="+mj-lt"/>
              <a:buAutoNum type="arabicPeriod"/>
              <a:defRPr sz="2000" baseline="0">
                <a:latin typeface="Arial"/>
                <a:cs typeface="Arial"/>
              </a:defRPr>
            </a:lvl4pPr>
            <a:lvl5pPr marL="1691640" indent="-274320">
              <a:spcBef>
                <a:spcPts val="200"/>
              </a:spcBef>
              <a:buFont typeface="+mj-lt"/>
              <a:buAutoNum type="alphaLcPeriod"/>
              <a:defRPr sz="2000" baseline="0"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marL="115888" indent="-115888"/>
            <a:r>
              <a:rPr lang="en-US" sz="1800" dirty="0" smtClean="0"/>
              <a:t> </a:t>
            </a:r>
            <a:r>
              <a:rPr lang="en-US" sz="1800" dirty="0" smtClean="0"/>
              <a:t>Customer Start Example:</a:t>
            </a:r>
            <a:endParaRPr lang="en-US" sz="3000" dirty="0" smtClean="0"/>
          </a:p>
        </p:txBody>
      </p:sp>
      <p:pic>
        <p:nvPicPr>
          <p:cNvPr id="3" name="Picture 2" descr="Screen Shot 2017-04-25 at 1.30.46 A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008" y="1223519"/>
            <a:ext cx="8946008" cy="16237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39712" y="1614896"/>
            <a:ext cx="115422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1 Hz Data</a:t>
            </a:r>
            <a:endParaRPr lang="en-US" i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04259" y="2847241"/>
            <a:ext cx="8833742" cy="1939235"/>
            <a:chOff x="104259" y="2918914"/>
            <a:chExt cx="8833742" cy="1939235"/>
          </a:xfrm>
        </p:grpSpPr>
        <p:pic>
          <p:nvPicPr>
            <p:cNvPr id="2" name="Picture 1" descr="Screen Shot 2017-04-25 at 1.31.02 A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259" y="2918914"/>
              <a:ext cx="8833742" cy="193923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639712" y="3355387"/>
              <a:ext cx="1388208" cy="369332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100 Hz Data</a:t>
              </a:r>
              <a:endParaRPr lang="en-US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747566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1029" y="47438"/>
            <a:ext cx="8870037" cy="532114"/>
          </a:xfrm>
        </p:spPr>
        <p:txBody>
          <a:bodyPr/>
          <a:lstStyle/>
          <a:p>
            <a:r>
              <a:rPr lang="en-US" dirty="0" smtClean="0"/>
              <a:t>Who Owns the Data?</a:t>
            </a:r>
            <a:endParaRPr lang="en-US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139700" y="637596"/>
            <a:ext cx="9137650" cy="3910013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31520" indent="-320040" algn="l" defTabSz="457200" rtl="0" eaLnBrk="1" latinLnBrk="0" hangingPunct="1">
              <a:spcBef>
                <a:spcPts val="0"/>
              </a:spcBef>
              <a:buFont typeface="+mj-lt"/>
              <a:buAutoNum type="romanUcPeriod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097280" indent="-365760" algn="l" defTabSz="457200" rtl="0" eaLnBrk="1" latinLnBrk="0" hangingPunct="1">
              <a:spcBef>
                <a:spcPts val="200"/>
              </a:spcBef>
              <a:buFont typeface="+mj-lt"/>
              <a:buAutoNum type="alphaUcPeriod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417320" indent="-320040" algn="l" defTabSz="457200" rtl="0" eaLnBrk="1" latinLnBrk="0" hangingPunct="1">
              <a:spcBef>
                <a:spcPts val="200"/>
              </a:spcBef>
              <a:buFont typeface="+mj-lt"/>
              <a:buAutoNum type="arabicPeriod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691640" indent="-274320" algn="l" defTabSz="457200" rtl="0" eaLnBrk="1" latinLnBrk="0" hangingPunct="1">
              <a:spcBef>
                <a:spcPts val="200"/>
              </a:spcBef>
              <a:buFont typeface="+mj-lt"/>
              <a:buAutoNum type="alphaLcPeriod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/>
              <a:t>Customer needs value to use third party data device:</a:t>
            </a:r>
            <a:endParaRPr lang="en-US" sz="2000" dirty="0"/>
          </a:p>
          <a:p>
            <a:pPr marL="1017270" lvl="1" indent="-285750">
              <a:buFont typeface="Arial"/>
              <a:buChar char="•"/>
              <a:defRPr/>
            </a:pPr>
            <a:endParaRPr lang="en-US" sz="1200" dirty="0" smtClean="0"/>
          </a:p>
          <a:p>
            <a:pPr marL="1017270" lvl="1" indent="-285750">
              <a:buFont typeface="Arial"/>
              <a:buChar char="•"/>
              <a:defRPr/>
            </a:pPr>
            <a:r>
              <a:rPr lang="en-US" sz="1800" dirty="0" smtClean="0"/>
              <a:t>Financial - Monetize their connectivity:</a:t>
            </a:r>
          </a:p>
          <a:p>
            <a:pPr marL="1383030" lvl="2" indent="-285750">
              <a:buFont typeface="Arial"/>
              <a:buChar char="•"/>
              <a:defRPr/>
            </a:pPr>
            <a:r>
              <a:rPr lang="en-US" sz="1800" dirty="0" smtClean="0"/>
              <a:t>Usage Based Insurance (UBI)</a:t>
            </a:r>
          </a:p>
          <a:p>
            <a:pPr marL="1383030" lvl="2" indent="-285750">
              <a:buFont typeface="Arial"/>
              <a:buChar char="•"/>
              <a:defRPr/>
            </a:pPr>
            <a:r>
              <a:rPr lang="en-US" sz="1800" dirty="0" smtClean="0"/>
              <a:t>Location Based Services (LBS)</a:t>
            </a:r>
          </a:p>
          <a:p>
            <a:pPr marL="1383030" lvl="2" indent="-285750">
              <a:buFont typeface="Arial"/>
              <a:buChar char="•"/>
              <a:defRPr/>
            </a:pPr>
            <a:r>
              <a:rPr lang="en-US" sz="1800" dirty="0" smtClean="0"/>
              <a:t>Service incentives</a:t>
            </a:r>
          </a:p>
          <a:p>
            <a:pPr marL="1017270" lvl="1" indent="-285750">
              <a:buFont typeface="Arial"/>
              <a:buChar char="•"/>
              <a:defRPr/>
            </a:pPr>
            <a:endParaRPr lang="en-US" sz="1800" dirty="0" smtClean="0"/>
          </a:p>
          <a:p>
            <a:pPr marL="1017270" lvl="1" indent="-285750">
              <a:buFont typeface="Arial"/>
              <a:buChar char="•"/>
              <a:defRPr/>
            </a:pPr>
            <a:r>
              <a:rPr lang="en-US" sz="1800" dirty="0" smtClean="0"/>
              <a:t>Functional - Value added features:</a:t>
            </a:r>
            <a:endParaRPr lang="en-US" sz="1800" dirty="0"/>
          </a:p>
          <a:p>
            <a:pPr marL="1383030" lvl="2" indent="-285750">
              <a:buFont typeface="Arial"/>
              <a:buChar char="•"/>
              <a:defRPr/>
            </a:pPr>
            <a:r>
              <a:rPr lang="en-US" sz="1800" dirty="0" smtClean="0"/>
              <a:t>Mobile </a:t>
            </a:r>
            <a:r>
              <a:rPr lang="en-US" sz="1800" dirty="0" err="1" smtClean="0"/>
              <a:t>WiFi</a:t>
            </a:r>
            <a:r>
              <a:rPr lang="en-US" sz="1800" dirty="0" smtClean="0"/>
              <a:t> hot spot</a:t>
            </a:r>
          </a:p>
          <a:p>
            <a:pPr marL="1383030" lvl="2" indent="-285750">
              <a:buFont typeface="Arial"/>
              <a:buChar char="•"/>
              <a:defRPr/>
            </a:pPr>
            <a:r>
              <a:rPr lang="en-US" sz="1800" dirty="0" smtClean="0"/>
              <a:t>Remote key fob functionality</a:t>
            </a:r>
          </a:p>
          <a:p>
            <a:pPr marL="1383030" lvl="2" indent="-285750">
              <a:buFont typeface="Arial"/>
              <a:buChar char="•"/>
              <a:defRPr/>
            </a:pPr>
            <a:r>
              <a:rPr lang="en-US" sz="1800" dirty="0" smtClean="0"/>
              <a:t>Driver monitoring – </a:t>
            </a:r>
            <a:r>
              <a:rPr lang="en-US" sz="1800" dirty="0" err="1" smtClean="0"/>
              <a:t>geofencing</a:t>
            </a:r>
            <a:r>
              <a:rPr lang="en-US" sz="1800" dirty="0" smtClean="0"/>
              <a:t>, speed alerts, etc.</a:t>
            </a:r>
          </a:p>
          <a:p>
            <a:pPr marL="1383030" lvl="2" indent="-285750">
              <a:buFont typeface="Arial"/>
              <a:buChar char="•"/>
              <a:defRPr/>
            </a:pPr>
            <a:r>
              <a:rPr lang="en-US" sz="1800" dirty="0" smtClean="0"/>
              <a:t>Parking  assist</a:t>
            </a:r>
          </a:p>
          <a:p>
            <a:pPr marL="1383030" lvl="2" indent="-285750">
              <a:buFont typeface="Arial"/>
              <a:buChar char="•"/>
              <a:defRPr/>
            </a:pPr>
            <a:r>
              <a:rPr lang="en-US" sz="1800" dirty="0" smtClean="0"/>
              <a:t>Emergency services</a:t>
            </a:r>
          </a:p>
          <a:p>
            <a:pPr marL="1383030" lvl="2" indent="-285750">
              <a:buFont typeface="Arial"/>
              <a:buChar char="•"/>
              <a:defRPr/>
            </a:pPr>
            <a:r>
              <a:rPr lang="en-US" sz="1800" dirty="0" smtClean="0"/>
              <a:t>Vehicle health monitoring</a:t>
            </a:r>
          </a:p>
          <a:p>
            <a:pPr marL="1383030" lvl="2" indent="-285750">
              <a:buFont typeface="Arial"/>
              <a:buChar char="•"/>
              <a:defRPr/>
            </a:pPr>
            <a:r>
              <a:rPr lang="en-US" sz="1800" dirty="0" smtClean="0"/>
              <a:t>Predictive maintenance</a:t>
            </a:r>
          </a:p>
        </p:txBody>
      </p:sp>
    </p:spTree>
    <p:extLst>
      <p:ext uri="{BB962C8B-B14F-4D97-AF65-F5344CB8AC3E}">
        <p14:creationId xmlns:p14="http://schemas.microsoft.com/office/powerpoint/2010/main" val="1726674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5810" y="94826"/>
            <a:ext cx="4747063" cy="532114"/>
          </a:xfrm>
        </p:spPr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2201138" y="2532014"/>
            <a:ext cx="4747063" cy="532114"/>
          </a:xfrm>
          <a:prstGeom prst="rect">
            <a:avLst/>
          </a:prstGeom>
        </p:spPr>
        <p:txBody>
          <a:bodyPr vert="horz" lIns="91440" tIns="45720" rIns="91440" bIns="45720" numCol="1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400" dirty="0" smtClean="0"/>
              <a:t>To discuss further, contact: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Bill Leisenring</a:t>
            </a:r>
          </a:p>
          <a:p>
            <a:pPr algn="ctr"/>
            <a:r>
              <a:rPr lang="en-US" sz="2400" dirty="0" err="1" smtClean="0"/>
              <a:t>bleisenring@control-tec.com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94065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rcnhqBukORCUTEuLUE2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trcnhqBukORCUTEuLUE2Q"/>
</p:tagLst>
</file>

<file path=ppt/theme/theme1.xml><?xml version="1.0" encoding="utf-8"?>
<a:theme xmlns:a="http://schemas.openxmlformats.org/drawingml/2006/main" name="CT SLS Template 16112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12419</TotalTime>
  <Words>234</Words>
  <Application>Microsoft Macintosh PowerPoint</Application>
  <PresentationFormat>On-screen Show (16:10)</PresentationFormat>
  <Paragraphs>54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CT SLS Template 161122</vt:lpstr>
      <vt:lpstr>2_Office Theme</vt:lpstr>
      <vt:lpstr>Connected Car Panel  Tool Tech 2017  April 27, 2017</vt:lpstr>
      <vt:lpstr>Convergence of Safe, Green &amp; Connected</vt:lpstr>
      <vt:lpstr>Connected Vehicle Investments</vt:lpstr>
      <vt:lpstr>Delphi’s Connected Vehicle Platform</vt:lpstr>
      <vt:lpstr>Demand for Vehicle Data</vt:lpstr>
      <vt:lpstr>Benefits of Edge Computing</vt:lpstr>
      <vt:lpstr>Why Live on the Edge?</vt:lpstr>
      <vt:lpstr>Who Owns the Data?</vt:lpstr>
      <vt:lpstr>Q&amp;A</vt:lpstr>
    </vt:vector>
  </TitlesOfParts>
  <Company>Marvel Automotive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Ploucha</dc:creator>
  <cp:lastModifiedBy>Bill Leisenring</cp:lastModifiedBy>
  <cp:revision>239</cp:revision>
  <dcterms:created xsi:type="dcterms:W3CDTF">2016-07-25T15:09:01Z</dcterms:created>
  <dcterms:modified xsi:type="dcterms:W3CDTF">2017-04-27T01:04:55Z</dcterms:modified>
</cp:coreProperties>
</file>