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20"/>
  </p:notesMasterIdLst>
  <p:sldIdLst>
    <p:sldId id="256" r:id="rId3"/>
    <p:sldId id="263" r:id="rId4"/>
    <p:sldId id="269" r:id="rId5"/>
    <p:sldId id="270" r:id="rId6"/>
    <p:sldId id="271" r:id="rId7"/>
    <p:sldId id="272" r:id="rId8"/>
    <p:sldId id="273" r:id="rId9"/>
    <p:sldId id="274" r:id="rId10"/>
    <p:sldId id="266" r:id="rId11"/>
    <p:sldId id="267" r:id="rId12"/>
    <p:sldId id="268" r:id="rId13"/>
    <p:sldId id="275" r:id="rId14"/>
    <p:sldId id="276" r:id="rId15"/>
    <p:sldId id="277" r:id="rId16"/>
    <p:sldId id="278" r:id="rId17"/>
    <p:sldId id="26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4D634-6C7B-49C0-A870-0934FE2E4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64CA0-B56E-4121-923F-0BFF845F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3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4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0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80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9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/>
          <p:cNvSpPr/>
          <p:nvPr userDrawn="1"/>
        </p:nvSpPr>
        <p:spPr bwMode="auto">
          <a:xfrm rot="5400000">
            <a:off x="1188720" y="2896616"/>
            <a:ext cx="2438400" cy="48768"/>
          </a:xfrm>
          <a:prstGeom prst="parallelogram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33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Parallelogram 12"/>
          <p:cNvSpPr/>
          <p:nvPr userDrawn="1"/>
        </p:nvSpPr>
        <p:spPr bwMode="auto">
          <a:xfrm>
            <a:off x="1219200" y="2896616"/>
            <a:ext cx="8839200" cy="48768"/>
          </a:xfrm>
          <a:prstGeom prst="parallelogram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33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1776984"/>
            <a:ext cx="7620000" cy="1168400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40000" y="3021584"/>
            <a:ext cx="7522309" cy="1118616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4546601"/>
            <a:ext cx="4064000" cy="92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5916552" y="5577110"/>
            <a:ext cx="40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spc="800" dirty="0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en-US" sz="1600" cap="small" spc="800" baseline="0" dirty="0">
                <a:solidFill>
                  <a:schemeClr val="bg1">
                    <a:lumMod val="50000"/>
                  </a:schemeClr>
                </a:solidFill>
              </a:rPr>
              <a:t> Confidential</a:t>
            </a:r>
            <a:endParaRPr lang="en-US" sz="1600" cap="small" spc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2377440" y="2895853"/>
            <a:ext cx="60960" cy="609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33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19200" y="2108201"/>
            <a:ext cx="9956800" cy="3925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33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960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93800"/>
            <a:ext cx="11176000" cy="5588000"/>
          </a:xfrm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77001"/>
            <a:ext cx="609600" cy="366183"/>
          </a:xfrm>
        </p:spPr>
        <p:txBody>
          <a:bodyPr/>
          <a:lstStyle>
            <a:lvl1pPr algn="r">
              <a:defRPr sz="1400"/>
            </a:lvl1pPr>
          </a:lstStyle>
          <a:p>
            <a:fld id="{A62CD728-D4E9-4B40-986E-7E83C50F2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977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9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7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9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0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BC648-CC65-4E4E-9B11-5C433BBECE7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42276D-1C65-4CFB-BE18-2DB954CB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 userDrawn="1"/>
        </p:nvSpPr>
        <p:spPr bwMode="auto">
          <a:xfrm>
            <a:off x="-49533" y="1049528"/>
            <a:ext cx="9631680" cy="24384"/>
          </a:xfrm>
          <a:prstGeom prst="parallelogram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33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4007" name="Line 1031"/>
          <p:cNvSpPr>
            <a:spLocks noChangeShapeType="1"/>
          </p:cNvSpPr>
          <p:nvPr userDrawn="1"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38400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26538" y="368301"/>
            <a:ext cx="87206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193800"/>
            <a:ext cx="11176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103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0" y="566037"/>
            <a:ext cx="2235201" cy="5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 userDrawn="1"/>
        </p:nvSpPr>
        <p:spPr bwMode="auto">
          <a:xfrm>
            <a:off x="579120" y="1031240"/>
            <a:ext cx="60960" cy="609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33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550400" y="1057110"/>
            <a:ext cx="2406653" cy="276999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l"/>
            <a:r>
              <a:rPr lang="en-US" sz="1200" cap="small" spc="227" dirty="0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en-US" sz="1200" cap="small" spc="227" baseline="0" dirty="0">
                <a:solidFill>
                  <a:schemeClr val="bg1">
                    <a:lumMod val="50000"/>
                  </a:schemeClr>
                </a:solidFill>
              </a:rPr>
              <a:t> Confidential</a:t>
            </a:r>
            <a:endParaRPr lang="en-US" sz="1200" cap="small" spc="22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7218"/>
            <a:ext cx="609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CD728-D4E9-4B40-986E-7E83C50F2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2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733" b="1" i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267" b="1" i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267" b="1" i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267" b="1" i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267" b="1" i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609585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267" b="1" i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121917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267" b="1" i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828754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267" b="1" i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2438339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267" b="1" i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02676" indent="-302676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Tx/>
        <a:buSzPct val="100000"/>
        <a:buFont typeface="Wingdings" pitchFamily="2" charset="2"/>
        <a:buChar char="Ø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13818" indent="-311143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Tx/>
        <a:buChar char="–"/>
        <a:defRPr sz="2133" b="1">
          <a:solidFill>
            <a:srgbClr val="000000"/>
          </a:solidFill>
          <a:latin typeface="+mn-lt"/>
        </a:defRPr>
      </a:lvl2pPr>
      <a:lvl3pPr marL="916494" indent="-302676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Tx/>
        <a:buFont typeface="Courier New" pitchFamily="49" charset="0"/>
        <a:buChar char="o"/>
        <a:defRPr sz="1867" b="1">
          <a:solidFill>
            <a:srgbClr val="000000"/>
          </a:solidFill>
          <a:latin typeface="+mn-lt"/>
        </a:defRPr>
      </a:lvl3pPr>
      <a:lvl4pPr marL="1219170" indent="-302676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Tx/>
        <a:buFont typeface="Wingdings" pitchFamily="2" charset="2"/>
        <a:buChar char="§"/>
        <a:defRPr sz="1600" b="1" baseline="0">
          <a:solidFill>
            <a:srgbClr val="000000"/>
          </a:solidFill>
          <a:latin typeface="+mn-lt"/>
        </a:defRPr>
      </a:lvl4pPr>
      <a:lvl5pPr marL="1521846" indent="-302676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Tx/>
        <a:buChar char="»"/>
        <a:defRPr sz="1600" b="1">
          <a:solidFill>
            <a:srgbClr val="000000"/>
          </a:solidFill>
          <a:latin typeface="+mn-lt"/>
        </a:defRPr>
      </a:lvl5pPr>
      <a:lvl6pPr marL="3047924" indent="-304792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 sz="2133" b="1">
          <a:solidFill>
            <a:srgbClr val="000000"/>
          </a:solidFill>
          <a:latin typeface="+mn-lt"/>
        </a:defRPr>
      </a:lvl6pPr>
      <a:lvl7pPr marL="3657509" indent="-304792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 sz="2133" b="1">
          <a:solidFill>
            <a:srgbClr val="000000"/>
          </a:solidFill>
          <a:latin typeface="+mn-lt"/>
        </a:defRPr>
      </a:lvl7pPr>
      <a:lvl8pPr marL="4267093" indent="-304792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 sz="2133" b="1">
          <a:solidFill>
            <a:srgbClr val="000000"/>
          </a:solidFill>
          <a:latin typeface="+mn-lt"/>
        </a:defRPr>
      </a:lvl8pPr>
      <a:lvl9pPr marL="4876678" indent="-304792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 sz="2133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0BUxvd_qLk?ecver=1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MHkIbKnlo?ecver=1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UKKNBFmSiM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-aECnuGgXw?ecver=1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Driver Assistance Systems Panel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99159"/>
          </a:xfrm>
        </p:spPr>
        <p:txBody>
          <a:bodyPr>
            <a:normAutofit/>
          </a:bodyPr>
          <a:lstStyle/>
          <a:p>
            <a:r>
              <a:rPr lang="en-US" dirty="0"/>
              <a:t>Ted </a:t>
            </a:r>
            <a:r>
              <a:rPr lang="en-US" dirty="0" err="1"/>
              <a:t>Ginnity</a:t>
            </a:r>
            <a:r>
              <a:rPr lang="en-US" dirty="0"/>
              <a:t>, </a:t>
            </a:r>
            <a:r>
              <a:rPr lang="en-US" dirty="0" err="1"/>
              <a:t>Hella</a:t>
            </a:r>
            <a:endParaRPr lang="en-US" dirty="0"/>
          </a:p>
          <a:p>
            <a:r>
              <a:rPr lang="en-US" dirty="0"/>
              <a:t>Kaleb Silver, Hunter</a:t>
            </a:r>
          </a:p>
          <a:p>
            <a:r>
              <a:rPr lang="en-US" dirty="0"/>
              <a:t>Craig Smith, Rapid7</a:t>
            </a:r>
          </a:p>
          <a:p>
            <a:r>
              <a:rPr lang="en-US" dirty="0"/>
              <a:t>Joshua Stone, Honda</a:t>
            </a:r>
          </a:p>
          <a:p>
            <a:r>
              <a:rPr lang="en-US" dirty="0"/>
              <a:t>Moderator - Robert Vogt, IOSiX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5" y="6099047"/>
            <a:ext cx="2870395" cy="7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7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- Chrysler</a:t>
            </a:r>
          </a:p>
        </p:txBody>
      </p:sp>
      <p:pic>
        <p:nvPicPr>
          <p:cNvPr id="6" name="Q0BUxvd_qL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270000"/>
            <a:ext cx="8584972" cy="4829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5" y="6099047"/>
            <a:ext cx="2870395" cy="7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- Nissan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5" y="6099047"/>
            <a:ext cx="2870395" cy="758951"/>
          </a:xfrm>
          <a:prstGeom prst="rect">
            <a:avLst/>
          </a:prstGeom>
        </p:spPr>
      </p:pic>
      <p:pic>
        <p:nvPicPr>
          <p:cNvPr id="7" name="kdMHkIbKnl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7334" y="1270000"/>
            <a:ext cx="8584972" cy="48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Audi Q7 Possible Resets</a:t>
            </a:r>
          </a:p>
        </p:txBody>
      </p:sp>
      <p:pic>
        <p:nvPicPr>
          <p:cNvPr id="1028" name="Picture 4" descr="2017-audi-q7-premium-quattro-tiptronic-suv-angular-front.png (661×439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096641"/>
            <a:ext cx="5155003" cy="342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07504" y="1295400"/>
          <a:ext cx="5982896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System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Book Time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ESC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?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ACC – Left Radar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ACC – Right Radar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Lane Departure Warning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Night Vision System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Rear Camera System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Blind</a:t>
                      </a:r>
                      <a:r>
                        <a:rPr lang="en-US" sz="2100" baseline="0" dirty="0"/>
                        <a:t> Spot Monitoring Left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Blind</a:t>
                      </a:r>
                      <a:r>
                        <a:rPr lang="en-US" sz="2100" baseline="0" dirty="0"/>
                        <a:t> Spot Monitoring Right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Adaptive Front Lighting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dirty="0"/>
                        <a:t>Top View Camera System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?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100" b="1" dirty="0"/>
                        <a:t>Total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Over 8 Hours!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339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8" y="368301"/>
            <a:ext cx="9127063" cy="723900"/>
          </a:xfrm>
        </p:spPr>
        <p:txBody>
          <a:bodyPr/>
          <a:lstStyle/>
          <a:p>
            <a:r>
              <a:rPr lang="en-US" sz="3200" dirty="0"/>
              <a:t>2017 Audi Q7 Required ADAS Tools:</a:t>
            </a:r>
            <a:br>
              <a:rPr lang="en-US" sz="3200" dirty="0"/>
            </a:br>
            <a:r>
              <a:rPr lang="en-US" sz="3200" dirty="0"/>
              <a:t>Over $18,000 Additional Investment Required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1094260"/>
            <a:ext cx="6108285" cy="55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01" y="2819400"/>
            <a:ext cx="4225681" cy="208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8504" y="2326958"/>
            <a:ext cx="386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>
                <a:solidFill>
                  <a:srgbClr val="000000"/>
                </a:solidFill>
                <a:latin typeface="Arial"/>
              </a:rPr>
              <a:t>+ Additional Bay Space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315200" y="1709579"/>
            <a:ext cx="0" cy="425942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</p:cxnSp>
    </p:spTree>
    <p:extLst>
      <p:ext uri="{BB962C8B-B14F-4D97-AF65-F5344CB8AC3E}">
        <p14:creationId xmlns:p14="http://schemas.microsoft.com/office/powerpoint/2010/main" val="4074213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8" y="368301"/>
            <a:ext cx="9025463" cy="723900"/>
          </a:xfrm>
        </p:spPr>
        <p:txBody>
          <a:bodyPr/>
          <a:lstStyle/>
          <a:p>
            <a:r>
              <a:rPr lang="en-US" sz="3200" dirty="0"/>
              <a:t>2017 Toyota Camry ACC:  Reasonable Tool Cost, But 1,505 Square Feet of Open Space?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1" y="1508681"/>
            <a:ext cx="370046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6551" y="1124277"/>
            <a:ext cx="2399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b="1" u="sng" dirty="0">
                <a:solidFill>
                  <a:srgbClr val="000000"/>
                </a:solidFill>
                <a:latin typeface="Arial"/>
              </a:rPr>
              <a:t>Tools Required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0" y="1124277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b="1" u="sng" dirty="0">
                <a:solidFill>
                  <a:srgbClr val="000000"/>
                </a:solidFill>
                <a:latin typeface="Arial"/>
              </a:rPr>
              <a:t>Space Required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341" y="5550687"/>
            <a:ext cx="4165601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dirty="0">
                <a:solidFill>
                  <a:srgbClr val="000000"/>
                </a:solidFill>
                <a:latin typeface="Arial"/>
              </a:rPr>
              <a:t>Reflective Cone, Stand, Strings &amp; Plumb Bobs  </a:t>
            </a:r>
          </a:p>
          <a:p>
            <a:pPr algn="ctr" defTabSz="1219170"/>
            <a:r>
              <a:rPr lang="en-US" sz="1867" dirty="0">
                <a:solidFill>
                  <a:srgbClr val="000000"/>
                </a:solidFill>
                <a:latin typeface="Arial"/>
              </a:rPr>
              <a:t>~$750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096000" y="1600200"/>
            <a:ext cx="0" cy="425942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</p:cxn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16800" y="1600200"/>
            <a:ext cx="3860800" cy="4020616"/>
            <a:chOff x="4707317" y="1200150"/>
            <a:chExt cx="4197096" cy="4370833"/>
          </a:xfrm>
        </p:grpSpPr>
        <p:sp>
          <p:nvSpPr>
            <p:cNvPr id="9" name="Rectangle 8"/>
            <p:cNvSpPr/>
            <p:nvPr/>
          </p:nvSpPr>
          <p:spPr bwMode="auto">
            <a:xfrm>
              <a:off x="4707317" y="1200150"/>
              <a:ext cx="4197096" cy="2999232"/>
            </a:xfrm>
            <a:prstGeom prst="rect">
              <a:avLst/>
            </a:prstGeom>
            <a:pattFill prst="ltUpDiag">
              <a:fgClr>
                <a:srgbClr val="FFC000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b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218195" y="4554106"/>
              <a:ext cx="1371600" cy="66215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264400" y="5585858"/>
            <a:ext cx="4165601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dirty="0">
                <a:solidFill>
                  <a:srgbClr val="000000"/>
                </a:solidFill>
                <a:latin typeface="Arial"/>
              </a:rPr>
              <a:t>45.9 ft. Wide x 32.8 ft. (1505 Sq. Ft.) Long Clear Area in front of vehicle (No lifts, tool boxes, cars, etc.) </a:t>
            </a:r>
          </a:p>
          <a:p>
            <a:pPr algn="ctr" defTabSz="1219170"/>
            <a:r>
              <a:rPr lang="en-US" sz="1867" dirty="0">
                <a:solidFill>
                  <a:srgbClr val="000000"/>
                </a:solidFill>
                <a:latin typeface="Arial"/>
              </a:rPr>
              <a:t>+ Space for the vehicle</a:t>
            </a:r>
          </a:p>
        </p:txBody>
      </p:sp>
    </p:spTree>
    <p:extLst>
      <p:ext uri="{BB962C8B-B14F-4D97-AF65-F5344CB8AC3E}">
        <p14:creationId xmlns:p14="http://schemas.microsoft.com/office/powerpoint/2010/main" val="40294721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– Honda – What not to do!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5" y="6099047"/>
            <a:ext cx="2870395" cy="758951"/>
          </a:xfrm>
          <a:prstGeom prst="rect">
            <a:avLst/>
          </a:prstGeom>
        </p:spPr>
      </p:pic>
      <p:pic>
        <p:nvPicPr>
          <p:cNvPr id="3" name="UUKKNBFmSiM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7334" y="1270000"/>
            <a:ext cx="6439903" cy="48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96" y="2404534"/>
            <a:ext cx="8992207" cy="1646302"/>
          </a:xfrm>
        </p:spPr>
        <p:txBody>
          <a:bodyPr/>
          <a:lstStyle/>
          <a:p>
            <a:r>
              <a:rPr lang="en-US" dirty="0"/>
              <a:t>Q&amp;A Session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5" y="6099047"/>
            <a:ext cx="2870395" cy="75895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0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questions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12" y="6107697"/>
            <a:ext cx="2837688" cy="75030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160588"/>
            <a:ext cx="8596670" cy="44990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percentage of 2018 MY vehicles will need ADAS calibration equipment to be correctly repaired?</a:t>
            </a:r>
          </a:p>
          <a:p>
            <a:r>
              <a:rPr lang="en-US" dirty="0"/>
              <a:t>Today, what percentage of collision repairs correctly test and fix the ADAS hardware?</a:t>
            </a:r>
          </a:p>
          <a:p>
            <a:r>
              <a:rPr lang="en-US" dirty="0"/>
              <a:t>What consequences have been noted as a result of shoddy fixes?</a:t>
            </a:r>
          </a:p>
          <a:p>
            <a:r>
              <a:rPr lang="en-US" dirty="0"/>
              <a:t>How do dealerships currently access calibration equipment?</a:t>
            </a:r>
          </a:p>
          <a:p>
            <a:r>
              <a:rPr lang="en-US" dirty="0"/>
              <a:t>How do aftermarket shops currently access calibration equipment?</a:t>
            </a:r>
          </a:p>
          <a:p>
            <a:r>
              <a:rPr lang="en-US" dirty="0"/>
              <a:t>What does the equipment cost?</a:t>
            </a:r>
          </a:p>
          <a:p>
            <a:r>
              <a:rPr lang="en-US" dirty="0"/>
              <a:t>How large is the equipment?</a:t>
            </a:r>
          </a:p>
          <a:p>
            <a:r>
              <a:rPr lang="en-US" dirty="0"/>
              <a:t>How heavy is the equipment?</a:t>
            </a:r>
          </a:p>
          <a:p>
            <a:r>
              <a:rPr lang="en-US" dirty="0"/>
              <a:t>How many years and models does a set of equipment cover?</a:t>
            </a:r>
          </a:p>
          <a:p>
            <a:r>
              <a:rPr lang="en-US" dirty="0"/>
              <a:t>Should equipment be pooled and shared?</a:t>
            </a:r>
          </a:p>
          <a:p>
            <a:pPr lvl="1"/>
            <a:r>
              <a:rPr lang="en-US" dirty="0"/>
              <a:t>How much of the market is doing this?</a:t>
            </a:r>
          </a:p>
          <a:p>
            <a:r>
              <a:rPr lang="en-US" dirty="0"/>
              <a:t>Should equipment be available on a rental basis?</a:t>
            </a:r>
          </a:p>
          <a:p>
            <a:pPr lvl="1"/>
            <a:r>
              <a:rPr lang="en-US" dirty="0"/>
              <a:t>Are any OEMs offering programs?</a:t>
            </a:r>
          </a:p>
          <a:p>
            <a:r>
              <a:rPr lang="en-US" dirty="0"/>
              <a:t>Is there a better way to do this?</a:t>
            </a:r>
          </a:p>
          <a:p>
            <a:pPr lvl="1"/>
            <a:r>
              <a:rPr lang="en-US" dirty="0"/>
              <a:t>What are the technical, operational, and business challenges?</a:t>
            </a:r>
          </a:p>
          <a:p>
            <a:r>
              <a:rPr lang="en-US" dirty="0"/>
              <a:t>How does security of vehicle software updates cause issues for the aftermarket?</a:t>
            </a:r>
          </a:p>
        </p:txBody>
      </p:sp>
    </p:spTree>
    <p:extLst>
      <p:ext uri="{BB962C8B-B14F-4D97-AF65-F5344CB8AC3E}">
        <p14:creationId xmlns:p14="http://schemas.microsoft.com/office/powerpoint/2010/main" val="107380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96" y="2404534"/>
            <a:ext cx="8992207" cy="1646302"/>
          </a:xfrm>
        </p:spPr>
        <p:txBody>
          <a:bodyPr/>
          <a:lstStyle/>
          <a:p>
            <a:r>
              <a:rPr lang="en-US" dirty="0"/>
              <a:t>Overview of ADAS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5" y="6099047"/>
            <a:ext cx="2870395" cy="75895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– Overview (</a:t>
            </a:r>
            <a:r>
              <a:rPr lang="en-US" dirty="0" err="1"/>
              <a:t>Hella</a:t>
            </a:r>
            <a:r>
              <a:rPr lang="en-US" dirty="0"/>
              <a:t> confidential)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5" y="6099047"/>
            <a:ext cx="2870395" cy="758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690" y="2862469"/>
            <a:ext cx="811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This </a:t>
            </a:r>
            <a:r>
              <a:rPr lang="en-US" sz="2400" b="1"/>
              <a:t>video </a:t>
            </a:r>
            <a:r>
              <a:rPr lang="en-US" sz="2400" b="1" smtClean="0"/>
              <a:t>is available </a:t>
            </a:r>
            <a:r>
              <a:rPr lang="en-US" sz="2400" b="1" dirty="0"/>
              <a:t>on request from </a:t>
            </a:r>
            <a:r>
              <a:rPr lang="en-US" sz="2400" b="1" dirty="0" err="1"/>
              <a:t>Hella</a:t>
            </a:r>
            <a:r>
              <a:rPr lang="en-US" sz="2400" b="1" dirty="0"/>
              <a:t> </a:t>
            </a:r>
            <a:r>
              <a:rPr lang="en-US" sz="2400" b="1" dirty="0" err="1" smtClean="0"/>
              <a:t>Gutmann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146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0013" y="2002827"/>
            <a:ext cx="3677635" cy="1219200"/>
          </a:xfrm>
        </p:spPr>
        <p:txBody>
          <a:bodyPr numCol="1"/>
          <a:lstStyle/>
          <a:p>
            <a:r>
              <a:rPr lang="en-US" sz="1600" dirty="0"/>
              <a:t>Electronic Stability Control (ESC)</a:t>
            </a:r>
          </a:p>
          <a:p>
            <a:pPr lvl="1"/>
            <a:r>
              <a:rPr lang="en-US" sz="1467" b="0" dirty="0"/>
              <a:t>Standard on ALL cars since 2012</a:t>
            </a:r>
          </a:p>
          <a:p>
            <a:pPr lvl="1"/>
            <a:r>
              <a:rPr lang="en-US" sz="1467" b="0" dirty="0"/>
              <a:t>Not all require reset</a:t>
            </a:r>
          </a:p>
          <a:p>
            <a:r>
              <a:rPr lang="en-US" sz="1600" dirty="0"/>
              <a:t>Electric Power Steering (EPS)</a:t>
            </a:r>
          </a:p>
          <a:p>
            <a:pPr lvl="1"/>
            <a:r>
              <a:rPr lang="en-US" sz="1467" b="0" dirty="0"/>
              <a:t>Increasing Popularity for Hybrid &amp; Stop/Start Vehicles</a:t>
            </a:r>
          </a:p>
          <a:p>
            <a:pPr lvl="1"/>
            <a:r>
              <a:rPr lang="en-US" sz="1467" b="0" dirty="0"/>
              <a:t>Allows power assist steering without running power steering pump (hydraulic system)</a:t>
            </a:r>
          </a:p>
          <a:p>
            <a:r>
              <a:rPr lang="en-US" sz="1600" dirty="0"/>
              <a:t>Advanced Driver Assistance Systems (ADAS)</a:t>
            </a:r>
          </a:p>
          <a:p>
            <a:pPr lvl="1"/>
            <a:r>
              <a:rPr lang="en-US" sz="1467" b="0" dirty="0"/>
              <a:t>Lane Departure Warning (LDW)</a:t>
            </a:r>
          </a:p>
          <a:p>
            <a:pPr lvl="1"/>
            <a:r>
              <a:rPr lang="en-US" sz="1467" b="0" dirty="0"/>
              <a:t>Lane Keep Assist (LKA)</a:t>
            </a:r>
          </a:p>
          <a:p>
            <a:pPr lvl="1"/>
            <a:r>
              <a:rPr lang="en-US" sz="1467" b="0" dirty="0"/>
              <a:t>Adaptive Cruise Control (ACC)</a:t>
            </a:r>
          </a:p>
          <a:p>
            <a:pPr lvl="1"/>
            <a:r>
              <a:rPr lang="en-US" sz="1467" b="0" dirty="0"/>
              <a:t>Forward Collision Warning (FCW)</a:t>
            </a:r>
          </a:p>
          <a:p>
            <a:pPr lvl="1"/>
            <a:r>
              <a:rPr lang="en-US" sz="1467" b="0" dirty="0"/>
              <a:t>Automatic Emergency Braking (AEB)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2373675"/>
            <a:ext cx="817136" cy="652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365" y="1360059"/>
            <a:ext cx="304833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867" b="1" u="sng" dirty="0">
                <a:solidFill>
                  <a:srgbClr val="000000"/>
                </a:solidFill>
                <a:latin typeface="Arial"/>
              </a:rPr>
              <a:t>Safety System Alignment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8497" y="2108200"/>
            <a:ext cx="67839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867" dirty="0">
                <a:solidFill>
                  <a:srgbClr val="000000"/>
                </a:solidFill>
                <a:latin typeface="Arial"/>
              </a:rPr>
              <a:t>ESC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86147" y="4953000"/>
            <a:ext cx="83869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867" dirty="0">
                <a:solidFill>
                  <a:srgbClr val="000000"/>
                </a:solidFill>
                <a:latin typeface="Arial"/>
              </a:rPr>
              <a:t>ADAS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261770"/>
            <a:ext cx="1218451" cy="595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0009" y="1254561"/>
            <a:ext cx="211378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867" b="1" u="sng" dirty="0">
                <a:solidFill>
                  <a:srgbClr val="000000"/>
                </a:solidFill>
                <a:latin typeface="Arial"/>
              </a:rPr>
              <a:t>Wheel Alignment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77" y="1246925"/>
            <a:ext cx="2879848" cy="3238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2" y="1246925"/>
            <a:ext cx="2879848" cy="3238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1" y="4803172"/>
            <a:ext cx="2301268" cy="1058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1" y="4832865"/>
            <a:ext cx="2411620" cy="1119795"/>
          </a:xfrm>
          <a:prstGeom prst="rect">
            <a:avLst/>
          </a:prstGeom>
        </p:spPr>
      </p:pic>
      <p:pic>
        <p:nvPicPr>
          <p:cNvPr id="1026" name="Picture 2" descr="http://www.drivingtesttips.biz/vauxhall-astra-warning-lights/vauxhall-astra-power-steering-warning-ligh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17" y="3400695"/>
            <a:ext cx="1091935" cy="8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18401" y="3222027"/>
            <a:ext cx="6655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867" dirty="0">
                <a:solidFill>
                  <a:srgbClr val="000000"/>
                </a:solidFill>
                <a:latin typeface="Arial"/>
              </a:rPr>
              <a:t>EPS</a:t>
            </a:r>
          </a:p>
        </p:txBody>
      </p:sp>
      <p:pic>
        <p:nvPicPr>
          <p:cNvPr id="1028" name="Picture 4" descr="ai?auid=133343&amp;cs=fa38dd3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i?auid=133344&amp;cs=4b33d0d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?auid=133345&amp;cs=caa6bf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97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 50 Million Vehicles Require a Steering Angle Sensor Reset After Wheel Alignment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295400"/>
            <a:ext cx="10257536" cy="53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560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System Alignment™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431539"/>
            <a:ext cx="5181600" cy="5350261"/>
          </a:xfrm>
        </p:spPr>
        <p:txBody>
          <a:bodyPr numCol="1"/>
          <a:lstStyle/>
          <a:p>
            <a:r>
              <a:rPr lang="en-US" dirty="0"/>
              <a:t>Many vehicles are now equipped with Advanced Driver Assistance Systems (ADAS)</a:t>
            </a:r>
          </a:p>
          <a:p>
            <a:endParaRPr lang="en-US" dirty="0"/>
          </a:p>
          <a:p>
            <a:r>
              <a:rPr lang="en-US" dirty="0"/>
              <a:t>Many require a reset:</a:t>
            </a:r>
          </a:p>
          <a:p>
            <a:pPr lvl="1"/>
            <a:r>
              <a:rPr lang="en-US" dirty="0"/>
              <a:t>After wheel alignment</a:t>
            </a:r>
          </a:p>
          <a:p>
            <a:pPr lvl="1"/>
            <a:r>
              <a:rPr lang="en-US" dirty="0"/>
              <a:t>Part replacement</a:t>
            </a:r>
          </a:p>
          <a:p>
            <a:pPr lvl="1"/>
            <a:r>
              <a:rPr lang="en-US" dirty="0"/>
              <a:t>Windshield replacement</a:t>
            </a:r>
          </a:p>
          <a:p>
            <a:pPr lvl="1"/>
            <a:r>
              <a:rPr lang="en-US" dirty="0"/>
              <a:t>Other changes to the direction of travel of the vehicle</a:t>
            </a:r>
          </a:p>
          <a:p>
            <a:endParaRPr lang="en-US" dirty="0"/>
          </a:p>
          <a:p>
            <a:r>
              <a:rPr lang="en-US" dirty="0"/>
              <a:t>Reset may involve a short drive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431539"/>
            <a:ext cx="4539497" cy="51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Safety System Alignment Important?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4"/>
          <a:stretch/>
        </p:blipFill>
        <p:spPr bwMode="auto">
          <a:xfrm>
            <a:off x="8377709" y="1798605"/>
            <a:ext cx="3184008" cy="402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8"/>
          <a:stretch/>
        </p:blipFill>
        <p:spPr bwMode="auto">
          <a:xfrm>
            <a:off x="4706822" y="1803402"/>
            <a:ext cx="3461533" cy="40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8437193" y="3225800"/>
            <a:ext cx="1099719" cy="44297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17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RADAR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267200" y="4241800"/>
            <a:ext cx="1202944" cy="44297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17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CAMERA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39" y="2921001"/>
            <a:ext cx="3566432" cy="289816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101600" y="4759569"/>
            <a:ext cx="2235200" cy="44297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17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Steering Angle Sensor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088" y="1341486"/>
            <a:ext cx="40640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b="1" dirty="0">
                <a:solidFill>
                  <a:srgbClr val="000000"/>
                </a:solidFill>
                <a:latin typeface="Arial"/>
              </a:rPr>
              <a:t>Electronic Stability Control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5712" y="1335883"/>
            <a:ext cx="40640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b="1" dirty="0">
                <a:solidFill>
                  <a:srgbClr val="000000"/>
                </a:solidFill>
                <a:latin typeface="Arial"/>
              </a:rPr>
              <a:t>Lane Departure Warning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2316" y="1192253"/>
            <a:ext cx="40640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b="1" dirty="0">
                <a:solidFill>
                  <a:srgbClr val="000000"/>
                </a:solidFill>
                <a:latin typeface="Arial"/>
              </a:rPr>
              <a:t>Adaptive Cruise Control &amp; Forward Collision Warning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422400" y="6172200"/>
            <a:ext cx="9855200" cy="508000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ALL reference direction of vehicle travel (Thrust Line)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b="92193"/>
          <a:stretch/>
        </p:blipFill>
        <p:spPr bwMode="auto">
          <a:xfrm>
            <a:off x="1625600" y="1833071"/>
            <a:ext cx="2355397" cy="44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1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Vehicles Requiring ADAS Reset After a Wheel Alignment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93800"/>
            <a:ext cx="6299200" cy="5588000"/>
          </a:xfrm>
        </p:spPr>
        <p:txBody>
          <a:bodyPr numCol="1"/>
          <a:lstStyle/>
          <a:p>
            <a:r>
              <a:rPr lang="en-US" dirty="0"/>
              <a:t>Radar Based Cruise Control</a:t>
            </a:r>
          </a:p>
          <a:p>
            <a:pPr lvl="1"/>
            <a:r>
              <a:rPr lang="en-US" b="0" dirty="0"/>
              <a:t>Dodge – Charger, Challenger, Durango</a:t>
            </a:r>
          </a:p>
          <a:p>
            <a:pPr lvl="1"/>
            <a:r>
              <a:rPr lang="en-US" b="0" dirty="0"/>
              <a:t>Chrysler – 200, 300</a:t>
            </a:r>
          </a:p>
          <a:p>
            <a:pPr lvl="1"/>
            <a:r>
              <a:rPr lang="en-US" b="0" dirty="0"/>
              <a:t>Jeep – Cherokee, Grand Cherokee, Renegade</a:t>
            </a:r>
          </a:p>
          <a:p>
            <a:pPr lvl="1"/>
            <a:r>
              <a:rPr lang="en-US" b="0" dirty="0"/>
              <a:t>Nissan – Altima, Rogue, Murano, Maxima</a:t>
            </a:r>
          </a:p>
          <a:p>
            <a:pPr lvl="1"/>
            <a:r>
              <a:rPr lang="en-US" b="0" dirty="0"/>
              <a:t>Infiniti – JX35, QX60, QX80, Q50, Q70</a:t>
            </a:r>
          </a:p>
          <a:p>
            <a:pPr marL="302675" lvl="1" indent="0">
              <a:buNone/>
            </a:pPr>
            <a:endParaRPr lang="en-US" dirty="0"/>
          </a:p>
          <a:p>
            <a:r>
              <a:rPr lang="en-US" dirty="0"/>
              <a:t>Camera Based Lane Departure Warning</a:t>
            </a:r>
          </a:p>
          <a:p>
            <a:pPr lvl="1"/>
            <a:r>
              <a:rPr lang="en-US" b="0" dirty="0"/>
              <a:t>Ford – Edge, Explorer, F-150, Focus, Fusion, Taurus, Transit</a:t>
            </a:r>
          </a:p>
          <a:p>
            <a:pPr lvl="1"/>
            <a:r>
              <a:rPr lang="en-US" b="0" dirty="0"/>
              <a:t>Lincoln – MKC, MKS, MKT, MKX, MKZ</a:t>
            </a:r>
          </a:p>
          <a:p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498601"/>
            <a:ext cx="3001176" cy="695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48" y="4648200"/>
            <a:ext cx="2332753" cy="1312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35" y="3185777"/>
            <a:ext cx="1792228" cy="930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05" y="4648201"/>
            <a:ext cx="1727200" cy="1199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043476"/>
            <a:ext cx="1362457" cy="1164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53" y="2397448"/>
            <a:ext cx="2950724" cy="421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802539"/>
            <a:ext cx="1585613" cy="6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- Ford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5" y="6099047"/>
            <a:ext cx="2870395" cy="758951"/>
          </a:xfrm>
          <a:prstGeom prst="rect">
            <a:avLst/>
          </a:prstGeom>
        </p:spPr>
      </p:pic>
      <p:pic>
        <p:nvPicPr>
          <p:cNvPr id="5" name="l-aECnuGgX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3181" y="1270000"/>
            <a:ext cx="8584973" cy="48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DED90A7-422A-4B53-8F48-433E1AFAEFCE}" vid="{E8320490-03E9-4AD0-A592-19AC4DEE343E}"/>
    </a:ext>
  </a:extLst>
</a:theme>
</file>

<file path=ppt/theme/theme2.xml><?xml version="1.0" encoding="utf-8"?>
<a:theme xmlns:a="http://schemas.openxmlformats.org/drawingml/2006/main" name="Hunter Layout 2013">
  <a:themeElements>
    <a:clrScheme name="Hunt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0C0"/>
      </a:accent1>
      <a:accent2>
        <a:srgbClr val="FFFF66"/>
      </a:accent2>
      <a:accent3>
        <a:srgbClr val="33CC33"/>
      </a:accent3>
      <a:accent4>
        <a:srgbClr val="FF9933"/>
      </a:accent4>
      <a:accent5>
        <a:srgbClr val="660066"/>
      </a:accent5>
      <a:accent6>
        <a:srgbClr val="7F7F7F"/>
      </a:accent6>
      <a:hlink>
        <a:srgbClr val="000000"/>
      </a:hlink>
      <a:folHlink>
        <a:srgbClr val="0000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eti 7-16</Template>
  <TotalTime>117</TotalTime>
  <Words>629</Words>
  <Application>Microsoft Office PowerPoint</Application>
  <PresentationFormat>Widescreen</PresentationFormat>
  <Paragraphs>113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Courier New</vt:lpstr>
      <vt:lpstr>Wingdings</vt:lpstr>
      <vt:lpstr>Wingdings 3</vt:lpstr>
      <vt:lpstr>Facet</vt:lpstr>
      <vt:lpstr>Hunter Layout 2013</vt:lpstr>
      <vt:lpstr>Advanced Driver Assistance Systems Panel</vt:lpstr>
      <vt:lpstr>Overview of ADAS Systems</vt:lpstr>
      <vt:lpstr>Video – Overview (Hella confidential)</vt:lpstr>
      <vt:lpstr>2 Types of Alignment</vt:lpstr>
      <vt:lpstr>Over 50 Million Vehicles Require a Steering Angle Sensor Reset After Wheel Alignment</vt:lpstr>
      <vt:lpstr>Safety System Alignment™ Overview</vt:lpstr>
      <vt:lpstr>Why Is Safety System Alignment Important?</vt:lpstr>
      <vt:lpstr>Common Vehicles Requiring ADAS Reset After a Wheel Alignment Today</vt:lpstr>
      <vt:lpstr>Video - Ford</vt:lpstr>
      <vt:lpstr>Video - Chrysler</vt:lpstr>
      <vt:lpstr>Video - Nissan</vt:lpstr>
      <vt:lpstr>2017 Audi Q7 Possible Resets</vt:lpstr>
      <vt:lpstr>2017 Audi Q7 Required ADAS Tools: Over $18,000 Additional Investment Required</vt:lpstr>
      <vt:lpstr>2017 Toyota Camry ACC:  Reasonable Tool Cost, But 1,505 Square Feet of Open Space?</vt:lpstr>
      <vt:lpstr>Video – Honda – What not to do!</vt:lpstr>
      <vt:lpstr>Q&amp;A Session</vt:lpstr>
      <vt:lpstr>Draft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Vogt</dc:creator>
  <cp:lastModifiedBy>J Korosec</cp:lastModifiedBy>
  <cp:revision>18</cp:revision>
  <dcterms:created xsi:type="dcterms:W3CDTF">2017-04-24T19:44:50Z</dcterms:created>
  <dcterms:modified xsi:type="dcterms:W3CDTF">2017-05-04T11:26:34Z</dcterms:modified>
</cp:coreProperties>
</file>